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League Spartan" charset="1" panose="00000800000000000000"/>
      <p:regular r:id="rId28"/>
    </p:embeddedFont>
    <p:embeddedFont>
      <p:font typeface="Amaranth Italics" charset="1" panose="02000500000000020004"/>
      <p:regular r:id="rId29"/>
    </p:embeddedFont>
    <p:embeddedFont>
      <p:font typeface="Roboto" charset="1" panose="02000000000000000000"/>
      <p:regular r:id="rId30"/>
    </p:embeddedFont>
    <p:embeddedFont>
      <p:font typeface="Roboto Bold" charset="1" panose="0200000000000000000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2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jpe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jpe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2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svg" Type="http://schemas.openxmlformats.org/officeDocument/2006/relationships/image"/><Relationship Id="rId12" Target="../media/image34.png" Type="http://schemas.openxmlformats.org/officeDocument/2006/relationships/image"/><Relationship Id="rId13" Target="../media/image35.svg" Type="http://schemas.openxmlformats.org/officeDocument/2006/relationships/image"/><Relationship Id="rId14" Target="../media/image36.png" Type="http://schemas.openxmlformats.org/officeDocument/2006/relationships/image"/><Relationship Id="rId15" Target="../media/image37.svg" Type="http://schemas.openxmlformats.org/officeDocument/2006/relationships/image"/><Relationship Id="rId2" Target="../media/image27.jpeg" Type="http://schemas.openxmlformats.org/officeDocument/2006/relationships/image"/><Relationship Id="rId3" Target="../media/image28.jpeg" Type="http://schemas.openxmlformats.org/officeDocument/2006/relationships/image"/><Relationship Id="rId4" Target="../media/image29.jpe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11.pn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svg" Type="http://schemas.openxmlformats.org/officeDocument/2006/relationships/image"/><Relationship Id="rId11" Target="../media/image44.png" Type="http://schemas.openxmlformats.org/officeDocument/2006/relationships/image"/><Relationship Id="rId12" Target="../media/image45.svg" Type="http://schemas.openxmlformats.org/officeDocument/2006/relationships/image"/><Relationship Id="rId13" Target="../media/image46.jpe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11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4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50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8.jpeg" Type="http://schemas.openxmlformats.org/officeDocument/2006/relationships/image"/><Relationship Id="rId2" Target="../media/image11.png" Type="http://schemas.openxmlformats.org/officeDocument/2006/relationships/image"/><Relationship Id="rId3" Target="../media/image51.jpeg" Type="http://schemas.openxmlformats.org/officeDocument/2006/relationships/image"/><Relationship Id="rId4" Target="../media/image52.jpeg" Type="http://schemas.openxmlformats.org/officeDocument/2006/relationships/image"/><Relationship Id="rId5" Target="../media/image53.jpeg" Type="http://schemas.openxmlformats.org/officeDocument/2006/relationships/image"/><Relationship Id="rId6" Target="../media/image54.jpeg" Type="http://schemas.openxmlformats.org/officeDocument/2006/relationships/image"/><Relationship Id="rId7" Target="../media/image55.jpeg" Type="http://schemas.openxmlformats.org/officeDocument/2006/relationships/image"/><Relationship Id="rId8" Target="../media/image56.jpeg" Type="http://schemas.openxmlformats.org/officeDocument/2006/relationships/image"/><Relationship Id="rId9" Target="../media/image57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jpeg" Type="http://schemas.openxmlformats.org/officeDocument/2006/relationships/image"/><Relationship Id="rId3" Target="../media/image60.jpeg" Type="http://schemas.openxmlformats.org/officeDocument/2006/relationships/image"/><Relationship Id="rId4" Target="../media/image61.jpeg" Type="http://schemas.openxmlformats.org/officeDocument/2006/relationships/image"/><Relationship Id="rId5" Target="../media/image62.jpeg" Type="http://schemas.openxmlformats.org/officeDocument/2006/relationships/image"/><Relationship Id="rId6" Target="../media/image63.jpeg" Type="http://schemas.openxmlformats.org/officeDocument/2006/relationships/image"/><Relationship Id="rId7" Target="../media/image64.jpeg" Type="http://schemas.openxmlformats.org/officeDocument/2006/relationships/image"/><Relationship Id="rId8" Target="../media/image65.jpe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66.jpe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67.pn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68.jpe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9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59007" y="-3152601"/>
            <a:ext cx="5183216" cy="5183216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AF5FA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340007" y="-2771601"/>
            <a:ext cx="4421216" cy="442121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AF5FA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766853" y="-2344754"/>
            <a:ext cx="3567523" cy="356752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AF5FA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801723" y="-7353829"/>
            <a:ext cx="12497329" cy="1249732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126504" y="6621883"/>
            <a:ext cx="18288000" cy="4121176"/>
            <a:chOff x="0" y="0"/>
            <a:chExt cx="4816593" cy="108541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16592" cy="1085413"/>
            </a:xfrm>
            <a:custGeom>
              <a:avLst/>
              <a:gdLst/>
              <a:ahLst/>
              <a:cxnLst/>
              <a:rect r="r" b="b" t="t" l="l"/>
              <a:pathLst>
                <a:path h="108541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085413"/>
                  </a:lnTo>
                  <a:lnTo>
                    <a:pt x="0" y="1085413"/>
                  </a:ln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816593" cy="11235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-126504" y="9200009"/>
            <a:ext cx="1543050" cy="3086100"/>
            <a:chOff x="0" y="0"/>
            <a:chExt cx="4064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45021" y="9200009"/>
            <a:ext cx="21233670" cy="3086100"/>
            <a:chOff x="0" y="0"/>
            <a:chExt cx="5592407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592407" cy="812800"/>
            </a:xfrm>
            <a:custGeom>
              <a:avLst/>
              <a:gdLst/>
              <a:ahLst/>
              <a:cxnLst/>
              <a:rect r="r" b="b" t="t" l="l"/>
              <a:pathLst>
                <a:path h="812800" w="5592407">
                  <a:moveTo>
                    <a:pt x="0" y="0"/>
                  </a:moveTo>
                  <a:lnTo>
                    <a:pt x="5592407" y="0"/>
                  </a:lnTo>
                  <a:lnTo>
                    <a:pt x="55924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5592407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668087" y="3009636"/>
            <a:ext cx="12497329" cy="12497329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1153021" y="1028700"/>
            <a:ext cx="6106279" cy="6106279"/>
            <a:chOff x="0" y="0"/>
            <a:chExt cx="6350000" cy="63500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0"/>
                  </a:moveTo>
                  <a:cubicBezTo>
                    <a:pt x="0" y="3506470"/>
                    <a:pt x="2843530" y="6350000"/>
                    <a:pt x="6350000" y="6350000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504" t="-8323" r="-55781" b="-5128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28" id="28"/>
          <p:cNvSpPr/>
          <p:nvPr/>
        </p:nvSpPr>
        <p:spPr>
          <a:xfrm flipH="false" flipV="false" rot="-10800000">
            <a:off x="0" y="0"/>
            <a:ext cx="2333986" cy="2106422"/>
          </a:xfrm>
          <a:custGeom>
            <a:avLst/>
            <a:gdLst/>
            <a:ahLst/>
            <a:cxnLst/>
            <a:rect r="r" b="b" t="t" l="l"/>
            <a:pathLst>
              <a:path h="2106422" w="2333986">
                <a:moveTo>
                  <a:pt x="0" y="0"/>
                </a:moveTo>
                <a:lnTo>
                  <a:pt x="2333986" y="0"/>
                </a:lnTo>
                <a:lnTo>
                  <a:pt x="2333986" y="2106422"/>
                </a:lnTo>
                <a:lnTo>
                  <a:pt x="0" y="210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6533936" y="8572831"/>
            <a:ext cx="725364" cy="685469"/>
          </a:xfrm>
          <a:custGeom>
            <a:avLst/>
            <a:gdLst/>
            <a:ahLst/>
            <a:cxnLst/>
            <a:rect r="r" b="b" t="t" l="l"/>
            <a:pathLst>
              <a:path h="685469" w="725364">
                <a:moveTo>
                  <a:pt x="0" y="0"/>
                </a:moveTo>
                <a:lnTo>
                  <a:pt x="725364" y="0"/>
                </a:lnTo>
                <a:lnTo>
                  <a:pt x="725364" y="685469"/>
                </a:lnTo>
                <a:lnTo>
                  <a:pt x="0" y="6854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16546" y="777304"/>
            <a:ext cx="586256" cy="551814"/>
          </a:xfrm>
          <a:custGeom>
            <a:avLst/>
            <a:gdLst/>
            <a:ahLst/>
            <a:cxnLst/>
            <a:rect r="r" b="b" t="t" l="l"/>
            <a:pathLst>
              <a:path h="551814" w="586256">
                <a:moveTo>
                  <a:pt x="0" y="0"/>
                </a:moveTo>
                <a:lnTo>
                  <a:pt x="586256" y="0"/>
                </a:lnTo>
                <a:lnTo>
                  <a:pt x="586256" y="551814"/>
                </a:lnTo>
                <a:lnTo>
                  <a:pt x="0" y="5518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11557780" y="4998446"/>
            <a:ext cx="4220614" cy="4220614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4672" t="0" r="-45420" b="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33" id="33"/>
          <p:cNvSpPr/>
          <p:nvPr/>
        </p:nvSpPr>
        <p:spPr>
          <a:xfrm flipH="false" flipV="false" rot="0">
            <a:off x="10033532" y="2787159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1" y="0"/>
                </a:lnTo>
                <a:lnTo>
                  <a:pt x="768191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478" r="0" b="-1478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615185" y="4081840"/>
            <a:ext cx="12527038" cy="316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79"/>
              </a:lnSpc>
            </a:pPr>
            <a:r>
              <a:rPr lang="en-US" sz="10399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SHINYHIVE</a:t>
            </a:r>
            <a:r>
              <a:rPr lang="en-US" sz="10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12479"/>
              </a:lnSpc>
            </a:pPr>
            <a:r>
              <a:rPr lang="en-US" sz="10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ARCHITECTURE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59007" y="-3152601"/>
            <a:ext cx="5183216" cy="5183216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AF5FA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340007" y="-2771601"/>
            <a:ext cx="4421216" cy="442121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AF5FA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766853" y="-2344754"/>
            <a:ext cx="3567523" cy="356752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AF5FA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801723" y="-7353829"/>
            <a:ext cx="12497329" cy="1249732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126504" y="6621883"/>
            <a:ext cx="18288000" cy="4121176"/>
            <a:chOff x="0" y="0"/>
            <a:chExt cx="4816593" cy="108541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16592" cy="1085413"/>
            </a:xfrm>
            <a:custGeom>
              <a:avLst/>
              <a:gdLst/>
              <a:ahLst/>
              <a:cxnLst/>
              <a:rect r="r" b="b" t="t" l="l"/>
              <a:pathLst>
                <a:path h="108541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085413"/>
                  </a:lnTo>
                  <a:lnTo>
                    <a:pt x="0" y="1085413"/>
                  </a:ln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816593" cy="11235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-126504" y="9200009"/>
            <a:ext cx="1543050" cy="3086100"/>
            <a:chOff x="0" y="0"/>
            <a:chExt cx="4064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45021" y="9200009"/>
            <a:ext cx="21233670" cy="3086100"/>
            <a:chOff x="0" y="0"/>
            <a:chExt cx="5592407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592407" cy="812800"/>
            </a:xfrm>
            <a:custGeom>
              <a:avLst/>
              <a:gdLst/>
              <a:ahLst/>
              <a:cxnLst/>
              <a:rect r="r" b="b" t="t" l="l"/>
              <a:pathLst>
                <a:path h="812800" w="5592407">
                  <a:moveTo>
                    <a:pt x="0" y="0"/>
                  </a:moveTo>
                  <a:lnTo>
                    <a:pt x="5592407" y="0"/>
                  </a:lnTo>
                  <a:lnTo>
                    <a:pt x="55924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5592407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668087" y="3009636"/>
            <a:ext cx="12497329" cy="12497329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1153021" y="1028700"/>
            <a:ext cx="6106279" cy="6106279"/>
            <a:chOff x="0" y="0"/>
            <a:chExt cx="6350000" cy="63500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0"/>
                  </a:moveTo>
                  <a:cubicBezTo>
                    <a:pt x="0" y="3506470"/>
                    <a:pt x="2843530" y="6350000"/>
                    <a:pt x="6350000" y="6350000"/>
                  </a:cubicBezTo>
                  <a:lnTo>
                    <a:pt x="635000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5046" t="0" r="-25046" b="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28" id="28"/>
          <p:cNvSpPr/>
          <p:nvPr/>
        </p:nvSpPr>
        <p:spPr>
          <a:xfrm flipH="false" flipV="false" rot="-10800000">
            <a:off x="0" y="0"/>
            <a:ext cx="2333986" cy="2106422"/>
          </a:xfrm>
          <a:custGeom>
            <a:avLst/>
            <a:gdLst/>
            <a:ahLst/>
            <a:cxnLst/>
            <a:rect r="r" b="b" t="t" l="l"/>
            <a:pathLst>
              <a:path h="2106422" w="2333986">
                <a:moveTo>
                  <a:pt x="0" y="0"/>
                </a:moveTo>
                <a:lnTo>
                  <a:pt x="2333986" y="0"/>
                </a:lnTo>
                <a:lnTo>
                  <a:pt x="2333986" y="2106422"/>
                </a:lnTo>
                <a:lnTo>
                  <a:pt x="0" y="210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6533936" y="8572831"/>
            <a:ext cx="725364" cy="685469"/>
          </a:xfrm>
          <a:custGeom>
            <a:avLst/>
            <a:gdLst/>
            <a:ahLst/>
            <a:cxnLst/>
            <a:rect r="r" b="b" t="t" l="l"/>
            <a:pathLst>
              <a:path h="685469" w="725364">
                <a:moveTo>
                  <a:pt x="0" y="0"/>
                </a:moveTo>
                <a:lnTo>
                  <a:pt x="725364" y="0"/>
                </a:lnTo>
                <a:lnTo>
                  <a:pt x="725364" y="685469"/>
                </a:lnTo>
                <a:lnTo>
                  <a:pt x="0" y="6854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16546" y="777304"/>
            <a:ext cx="586256" cy="551814"/>
          </a:xfrm>
          <a:custGeom>
            <a:avLst/>
            <a:gdLst/>
            <a:ahLst/>
            <a:cxnLst/>
            <a:rect r="r" b="b" t="t" l="l"/>
            <a:pathLst>
              <a:path h="551814" w="586256">
                <a:moveTo>
                  <a:pt x="0" y="0"/>
                </a:moveTo>
                <a:lnTo>
                  <a:pt x="586256" y="0"/>
                </a:lnTo>
                <a:lnTo>
                  <a:pt x="586256" y="551814"/>
                </a:lnTo>
                <a:lnTo>
                  <a:pt x="0" y="5518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11557780" y="4998446"/>
            <a:ext cx="4220614" cy="4220614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24931" t="0" r="-24931" b="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33" id="33"/>
          <p:cNvSpPr/>
          <p:nvPr/>
        </p:nvSpPr>
        <p:spPr>
          <a:xfrm flipH="false" flipV="false" rot="0">
            <a:off x="10033532" y="2787159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1" y="0"/>
                </a:lnTo>
                <a:lnTo>
                  <a:pt x="768191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478" r="0" b="-1478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166993" y="3183134"/>
            <a:ext cx="8114064" cy="316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79"/>
              </a:lnSpc>
            </a:pPr>
            <a:r>
              <a:rPr lang="en-US" sz="10399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SHINYHIVE</a:t>
            </a:r>
            <a:r>
              <a:rPr lang="en-US" sz="10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10399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SERVICES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360575" y="6901070"/>
            <a:ext cx="12307512" cy="1384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i="true">
                <a:solidFill>
                  <a:srgbClr val="0E2539"/>
                </a:solidFill>
                <a:latin typeface="Amaranth Italics"/>
                <a:ea typeface="Amaranth Italics"/>
                <a:cs typeface="Amaranth Italics"/>
                <a:sym typeface="Amaranth Italics"/>
              </a:rPr>
              <a:t>Smart Bathroom Cleaning  and add-on </a:t>
            </a:r>
          </a:p>
          <a:p>
            <a:pPr algn="l">
              <a:lnSpc>
                <a:spcPts val="5600"/>
              </a:lnSpc>
            </a:pPr>
            <a:r>
              <a:rPr lang="en-US" sz="4000" i="true">
                <a:solidFill>
                  <a:srgbClr val="0E2539"/>
                </a:solidFill>
                <a:latin typeface="Amaranth Italics"/>
                <a:ea typeface="Amaranth Italics"/>
                <a:cs typeface="Amaranth Italics"/>
                <a:sym typeface="Amaranth Italics"/>
              </a:rPr>
              <a:t>Services Platform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95860" y="668283"/>
            <a:ext cx="16227648" cy="1622764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1336565"/>
            <a:chOff x="0" y="0"/>
            <a:chExt cx="4816593" cy="3520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352017"/>
            </a:xfrm>
            <a:custGeom>
              <a:avLst/>
              <a:gdLst/>
              <a:ahLst/>
              <a:cxnLst/>
              <a:rect r="r" b="b" t="t" l="l"/>
              <a:pathLst>
                <a:path h="3520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017"/>
                  </a:lnTo>
                  <a:lnTo>
                    <a:pt x="0" y="352017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390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905963" y="-1749535"/>
            <a:ext cx="1543050" cy="3086100"/>
            <a:chOff x="0" y="0"/>
            <a:chExt cx="4064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109391" y="-4143569"/>
            <a:ext cx="10344537" cy="10344537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454224" y="1346091"/>
            <a:ext cx="9326880" cy="4663440"/>
            <a:chOff x="0" y="0"/>
            <a:chExt cx="6350000" cy="317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3175000"/>
            </a:xfrm>
            <a:custGeom>
              <a:avLst/>
              <a:gdLst/>
              <a:ahLst/>
              <a:cxnLst/>
              <a:rect r="r" b="b" t="t" l="l"/>
              <a:pathLst>
                <a:path h="3175000" w="6350000">
                  <a:moveTo>
                    <a:pt x="3175000" y="3175000"/>
                  </a:moveTo>
                  <a:cubicBezTo>
                    <a:pt x="1421498" y="3175000"/>
                    <a:pt x="0" y="1753502"/>
                    <a:pt x="0" y="0"/>
                  </a:cubicBezTo>
                  <a:lnTo>
                    <a:pt x="6350000" y="0"/>
                  </a:lnTo>
                  <a:cubicBezTo>
                    <a:pt x="6350000" y="1753502"/>
                    <a:pt x="4928502" y="3175000"/>
                    <a:pt x="317500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0" t="-16727" r="0" b="-16727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4937105" y="6907249"/>
            <a:ext cx="5183216" cy="5183216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318105" y="7288249"/>
            <a:ext cx="4421216" cy="4421216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5744952" y="7715095"/>
            <a:ext cx="3567523" cy="3567523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5921295" y="6169749"/>
            <a:ext cx="1474999" cy="1474999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78" r="0" b="-1478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028700" y="1915593"/>
            <a:ext cx="3181097" cy="1533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AGENDA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8700" y="3611136"/>
            <a:ext cx="11385197" cy="5230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1. Introduction 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2. Objectives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3. System Overview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4. Key Features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5. System Architecture &amp; Tech Stack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6. Demo / Screenshots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7. Challenges &amp; Solutions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8. Q&amp;A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7536" y="7240986"/>
            <a:ext cx="5183216" cy="5183216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38536" y="7621986"/>
            <a:ext cx="4421216" cy="442121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65382" y="8048832"/>
            <a:ext cx="3567523" cy="356752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9432331" y="-1668788"/>
            <a:ext cx="13624576" cy="13624576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1394208" y="0"/>
            <a:ext cx="2031295" cy="10287000"/>
            <a:chOff x="0" y="0"/>
            <a:chExt cx="534991" cy="270933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34991" cy="2709333"/>
            </a:xfrm>
            <a:custGeom>
              <a:avLst/>
              <a:gdLst/>
              <a:ahLst/>
              <a:cxnLst/>
              <a:rect r="r" b="b" t="t" l="l"/>
              <a:pathLst>
                <a:path h="2709333" w="534991">
                  <a:moveTo>
                    <a:pt x="0" y="0"/>
                  </a:moveTo>
                  <a:lnTo>
                    <a:pt x="534991" y="0"/>
                  </a:lnTo>
                  <a:lnTo>
                    <a:pt x="53499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534991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-905963" y="-1749535"/>
            <a:ext cx="1543050" cy="3086100"/>
            <a:chOff x="0" y="0"/>
            <a:chExt cx="4064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31829" y="1548603"/>
            <a:ext cx="3514725" cy="3514725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67412" t="-3969" r="-3969" b="-10428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231829" y="5743575"/>
            <a:ext cx="3514725" cy="3514725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-49812" b="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6994077" y="-2890153"/>
            <a:ext cx="16227648" cy="16227648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5954467" y="1666078"/>
            <a:ext cx="11039610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INTRODUCTION TO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SHINYHIVE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6225886" y="1152628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1" y="0"/>
                </a:lnTo>
                <a:lnTo>
                  <a:pt x="768191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6533936" y="8572831"/>
            <a:ext cx="725364" cy="685469"/>
          </a:xfrm>
          <a:custGeom>
            <a:avLst/>
            <a:gdLst/>
            <a:ahLst/>
            <a:cxnLst/>
            <a:rect r="r" b="b" t="t" l="l"/>
            <a:pathLst>
              <a:path h="685469" w="725364">
                <a:moveTo>
                  <a:pt x="0" y="0"/>
                </a:moveTo>
                <a:lnTo>
                  <a:pt x="725364" y="0"/>
                </a:lnTo>
                <a:lnTo>
                  <a:pt x="725364" y="685469"/>
                </a:lnTo>
                <a:lnTo>
                  <a:pt x="0" y="6854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0" id="30"/>
          <p:cNvGrpSpPr/>
          <p:nvPr/>
        </p:nvGrpSpPr>
        <p:grpSpPr>
          <a:xfrm rot="0">
            <a:off x="6048900" y="6660769"/>
            <a:ext cx="4998427" cy="875492"/>
            <a:chOff x="0" y="0"/>
            <a:chExt cx="1316458" cy="23058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16458" cy="230582"/>
            </a:xfrm>
            <a:custGeom>
              <a:avLst/>
              <a:gdLst/>
              <a:ahLst/>
              <a:cxnLst/>
              <a:rect r="r" b="b" t="t" l="l"/>
              <a:pathLst>
                <a:path h="230582" w="1316458">
                  <a:moveTo>
                    <a:pt x="115291" y="0"/>
                  </a:moveTo>
                  <a:lnTo>
                    <a:pt x="1201167" y="0"/>
                  </a:lnTo>
                  <a:cubicBezTo>
                    <a:pt x="1264841" y="0"/>
                    <a:pt x="1316458" y="51618"/>
                    <a:pt x="1316458" y="115291"/>
                  </a:cubicBezTo>
                  <a:lnTo>
                    <a:pt x="1316458" y="115291"/>
                  </a:lnTo>
                  <a:cubicBezTo>
                    <a:pt x="1316458" y="178965"/>
                    <a:pt x="1264841" y="230582"/>
                    <a:pt x="1201167" y="230582"/>
                  </a:cubicBezTo>
                  <a:lnTo>
                    <a:pt x="115291" y="230582"/>
                  </a:lnTo>
                  <a:cubicBezTo>
                    <a:pt x="51618" y="230582"/>
                    <a:pt x="0" y="178965"/>
                    <a:pt x="0" y="115291"/>
                  </a:cubicBezTo>
                  <a:lnTo>
                    <a:pt x="0" y="115291"/>
                  </a:lnTo>
                  <a:cubicBezTo>
                    <a:pt x="0" y="51618"/>
                    <a:pt x="51618" y="0"/>
                    <a:pt x="115291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316458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1227458" y="6660769"/>
            <a:ext cx="4998427" cy="875492"/>
            <a:chOff x="0" y="0"/>
            <a:chExt cx="1316458" cy="23058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316458" cy="230582"/>
            </a:xfrm>
            <a:custGeom>
              <a:avLst/>
              <a:gdLst/>
              <a:ahLst/>
              <a:cxnLst/>
              <a:rect r="r" b="b" t="t" l="l"/>
              <a:pathLst>
                <a:path h="230582" w="1316458">
                  <a:moveTo>
                    <a:pt x="115291" y="0"/>
                  </a:moveTo>
                  <a:lnTo>
                    <a:pt x="1201167" y="0"/>
                  </a:lnTo>
                  <a:cubicBezTo>
                    <a:pt x="1264841" y="0"/>
                    <a:pt x="1316458" y="51618"/>
                    <a:pt x="1316458" y="115291"/>
                  </a:cubicBezTo>
                  <a:lnTo>
                    <a:pt x="1316458" y="115291"/>
                  </a:lnTo>
                  <a:cubicBezTo>
                    <a:pt x="1316458" y="178965"/>
                    <a:pt x="1264841" y="230582"/>
                    <a:pt x="1201167" y="230582"/>
                  </a:cubicBezTo>
                  <a:lnTo>
                    <a:pt x="115291" y="230582"/>
                  </a:lnTo>
                  <a:cubicBezTo>
                    <a:pt x="51618" y="230582"/>
                    <a:pt x="0" y="178965"/>
                    <a:pt x="0" y="115291"/>
                  </a:cubicBezTo>
                  <a:lnTo>
                    <a:pt x="0" y="115291"/>
                  </a:lnTo>
                  <a:cubicBezTo>
                    <a:pt x="0" y="51618"/>
                    <a:pt x="51618" y="0"/>
                    <a:pt x="115291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316458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023727" y="7944057"/>
            <a:ext cx="3643311" cy="584200"/>
            <a:chOff x="0" y="0"/>
            <a:chExt cx="959555" cy="153863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959555" cy="153863"/>
            </a:xfrm>
            <a:custGeom>
              <a:avLst/>
              <a:gdLst/>
              <a:ahLst/>
              <a:cxnLst/>
              <a:rect r="r" b="b" t="t" l="l"/>
              <a:pathLst>
                <a:path h="153863" w="959555">
                  <a:moveTo>
                    <a:pt x="76932" y="0"/>
                  </a:moveTo>
                  <a:lnTo>
                    <a:pt x="882623" y="0"/>
                  </a:lnTo>
                  <a:cubicBezTo>
                    <a:pt x="925112" y="0"/>
                    <a:pt x="959555" y="34443"/>
                    <a:pt x="959555" y="76932"/>
                  </a:cubicBezTo>
                  <a:lnTo>
                    <a:pt x="959555" y="76932"/>
                  </a:lnTo>
                  <a:cubicBezTo>
                    <a:pt x="959555" y="97335"/>
                    <a:pt x="951450" y="116903"/>
                    <a:pt x="937022" y="131331"/>
                  </a:cubicBezTo>
                  <a:cubicBezTo>
                    <a:pt x="922595" y="145758"/>
                    <a:pt x="903027" y="153863"/>
                    <a:pt x="882623" y="153863"/>
                  </a:cubicBezTo>
                  <a:lnTo>
                    <a:pt x="76932" y="153863"/>
                  </a:lnTo>
                  <a:cubicBezTo>
                    <a:pt x="34443" y="153863"/>
                    <a:pt x="0" y="119420"/>
                    <a:pt x="0" y="76932"/>
                  </a:cubicBezTo>
                  <a:lnTo>
                    <a:pt x="0" y="76932"/>
                  </a:lnTo>
                  <a:cubicBezTo>
                    <a:pt x="0" y="34443"/>
                    <a:pt x="34443" y="0"/>
                    <a:pt x="76932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959555" cy="1633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2941958" y="7981195"/>
            <a:ext cx="3283927" cy="666770"/>
            <a:chOff x="0" y="0"/>
            <a:chExt cx="864903" cy="17561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64903" cy="175610"/>
            </a:xfrm>
            <a:custGeom>
              <a:avLst/>
              <a:gdLst/>
              <a:ahLst/>
              <a:cxnLst/>
              <a:rect r="r" b="b" t="t" l="l"/>
              <a:pathLst>
                <a:path h="175610" w="864903">
                  <a:moveTo>
                    <a:pt x="87805" y="0"/>
                  </a:moveTo>
                  <a:lnTo>
                    <a:pt x="777097" y="0"/>
                  </a:lnTo>
                  <a:cubicBezTo>
                    <a:pt x="825591" y="0"/>
                    <a:pt x="864903" y="39312"/>
                    <a:pt x="864903" y="87805"/>
                  </a:cubicBezTo>
                  <a:lnTo>
                    <a:pt x="864903" y="87805"/>
                  </a:lnTo>
                  <a:cubicBezTo>
                    <a:pt x="864903" y="136299"/>
                    <a:pt x="825591" y="175610"/>
                    <a:pt x="777097" y="175610"/>
                  </a:cubicBezTo>
                  <a:lnTo>
                    <a:pt x="87805" y="175610"/>
                  </a:lnTo>
                  <a:cubicBezTo>
                    <a:pt x="39312" y="175610"/>
                    <a:pt x="0" y="136299"/>
                    <a:pt x="0" y="87805"/>
                  </a:cubicBezTo>
                  <a:lnTo>
                    <a:pt x="0" y="87805"/>
                  </a:lnTo>
                  <a:cubicBezTo>
                    <a:pt x="0" y="39312"/>
                    <a:pt x="39312" y="0"/>
                    <a:pt x="87805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864903" cy="2137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5984940" y="3362053"/>
            <a:ext cx="10485036" cy="2846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At ShinyHive, our goal is to transform everyday cleaning into a smart, efficient, and customer-friendly experience</a:t>
            </a:r>
          </a:p>
          <a:p>
            <a:pPr algn="just">
              <a:lnSpc>
                <a:spcPts val="3779"/>
              </a:lnSpc>
            </a:pPr>
            <a:r>
              <a:rPr lang="en-US" sz="2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Through our Bathroom Cleaning and Add-on Services project, we’re building a tech-enabled platform that simplifies service booking, enhances operational efficiency, and ensures consistent quality and hygiene.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337696" y="6863565"/>
            <a:ext cx="2955772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CUSTOMER APP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447969" y="6849696"/>
            <a:ext cx="5022008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EMPLOYEE APP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5840752" y="8001207"/>
            <a:ext cx="397710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SUPER ADMIN PANEL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2353139" y="8022036"/>
            <a:ext cx="4543479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SUPERVISOR PANEL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9850013" y="7961168"/>
            <a:ext cx="2979428" cy="591636"/>
            <a:chOff x="0" y="0"/>
            <a:chExt cx="784705" cy="155822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784705" cy="155822"/>
            </a:xfrm>
            <a:custGeom>
              <a:avLst/>
              <a:gdLst/>
              <a:ahLst/>
              <a:cxnLst/>
              <a:rect r="r" b="b" t="t" l="l"/>
              <a:pathLst>
                <a:path h="155822" w="784705">
                  <a:moveTo>
                    <a:pt x="77911" y="0"/>
                  </a:moveTo>
                  <a:lnTo>
                    <a:pt x="706794" y="0"/>
                  </a:lnTo>
                  <a:cubicBezTo>
                    <a:pt x="749823" y="0"/>
                    <a:pt x="784705" y="34882"/>
                    <a:pt x="784705" y="77911"/>
                  </a:cubicBezTo>
                  <a:lnTo>
                    <a:pt x="784705" y="77911"/>
                  </a:lnTo>
                  <a:cubicBezTo>
                    <a:pt x="784705" y="98574"/>
                    <a:pt x="776497" y="118391"/>
                    <a:pt x="761886" y="133002"/>
                  </a:cubicBezTo>
                  <a:cubicBezTo>
                    <a:pt x="747275" y="147613"/>
                    <a:pt x="727458" y="155822"/>
                    <a:pt x="706794" y="155822"/>
                  </a:cubicBezTo>
                  <a:lnTo>
                    <a:pt x="77911" y="155822"/>
                  </a:lnTo>
                  <a:cubicBezTo>
                    <a:pt x="57248" y="155822"/>
                    <a:pt x="37431" y="147613"/>
                    <a:pt x="22820" y="133002"/>
                  </a:cubicBezTo>
                  <a:cubicBezTo>
                    <a:pt x="8208" y="118391"/>
                    <a:pt x="0" y="98574"/>
                    <a:pt x="0" y="77911"/>
                  </a:cubicBezTo>
                  <a:lnTo>
                    <a:pt x="0" y="77911"/>
                  </a:lnTo>
                  <a:cubicBezTo>
                    <a:pt x="0" y="57248"/>
                    <a:pt x="8208" y="37431"/>
                    <a:pt x="22820" y="22820"/>
                  </a:cubicBezTo>
                  <a:cubicBezTo>
                    <a:pt x="37431" y="8208"/>
                    <a:pt x="57248" y="0"/>
                    <a:pt x="77911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9525"/>
              <a:ext cx="784705" cy="1653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"/>
                </a:lnSpc>
              </a:pPr>
            </a:p>
          </p:txBody>
        </p:sp>
      </p:grpSp>
      <p:sp>
        <p:nvSpPr>
          <p:cNvPr name="TextBox 50" id="50"/>
          <p:cNvSpPr txBox="true"/>
          <p:nvPr/>
        </p:nvSpPr>
        <p:spPr>
          <a:xfrm rot="0">
            <a:off x="9428865" y="8001207"/>
            <a:ext cx="397710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ADMIN PANEL</a:t>
            </a:r>
          </a:p>
        </p:txBody>
      </p:sp>
      <p:sp>
        <p:nvSpPr>
          <p:cNvPr name="Freeform 51" id="51"/>
          <p:cNvSpPr/>
          <p:nvPr/>
        </p:nvSpPr>
        <p:spPr>
          <a:xfrm flipH="false" flipV="false" rot="0">
            <a:off x="1231829" y="178352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1"/>
                </a:lnTo>
                <a:lnTo>
                  <a:pt x="0" y="12677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478" r="0" b="-1478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95860" y="668283"/>
            <a:ext cx="16227648" cy="1622764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1336565"/>
            <a:chOff x="0" y="0"/>
            <a:chExt cx="4816593" cy="3520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352017"/>
            </a:xfrm>
            <a:custGeom>
              <a:avLst/>
              <a:gdLst/>
              <a:ahLst/>
              <a:cxnLst/>
              <a:rect r="r" b="b" t="t" l="l"/>
              <a:pathLst>
                <a:path h="3520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017"/>
                  </a:lnTo>
                  <a:lnTo>
                    <a:pt x="0" y="352017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390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905963" y="-1749535"/>
            <a:ext cx="1543050" cy="3086100"/>
            <a:chOff x="0" y="0"/>
            <a:chExt cx="4064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109391" y="-4143569"/>
            <a:ext cx="10344537" cy="10344537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454224" y="1346091"/>
            <a:ext cx="9326880" cy="4663440"/>
            <a:chOff x="0" y="0"/>
            <a:chExt cx="6350000" cy="317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3175000"/>
            </a:xfrm>
            <a:custGeom>
              <a:avLst/>
              <a:gdLst/>
              <a:ahLst/>
              <a:cxnLst/>
              <a:rect r="r" b="b" t="t" l="l"/>
              <a:pathLst>
                <a:path h="3175000" w="6350000">
                  <a:moveTo>
                    <a:pt x="3175000" y="3175000"/>
                  </a:moveTo>
                  <a:cubicBezTo>
                    <a:pt x="1421498" y="3175000"/>
                    <a:pt x="0" y="1753502"/>
                    <a:pt x="0" y="0"/>
                  </a:cubicBezTo>
                  <a:lnTo>
                    <a:pt x="6350000" y="0"/>
                  </a:lnTo>
                  <a:cubicBezTo>
                    <a:pt x="6350000" y="1753502"/>
                    <a:pt x="4928502" y="3175000"/>
                    <a:pt x="317500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0" t="-86054" r="0" b="-86054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4937105" y="6907249"/>
            <a:ext cx="5183216" cy="5183216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318105" y="7288249"/>
            <a:ext cx="4421216" cy="4421216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5744952" y="7715095"/>
            <a:ext cx="3567523" cy="3567523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5921295" y="6169749"/>
            <a:ext cx="1474999" cy="1474999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78" r="0" b="-1478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028700" y="1915593"/>
            <a:ext cx="792206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PROJECT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OBJECTIVES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24339" y="3953943"/>
            <a:ext cx="11489558" cy="4573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1.Build a seamless digital platform for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       bathroom cleaning services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2. Provide easy booking with one-time &amp; recurring options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3. Enable secure online payments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4. Automate employee assignment &amp; service tracking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5. Deliver notifications &amp; reminders for reliability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95860" y="668283"/>
            <a:ext cx="16227648" cy="1622764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1336565"/>
            <a:chOff x="0" y="0"/>
            <a:chExt cx="4816593" cy="3520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352017"/>
            </a:xfrm>
            <a:custGeom>
              <a:avLst/>
              <a:gdLst/>
              <a:ahLst/>
              <a:cxnLst/>
              <a:rect r="r" b="b" t="t" l="l"/>
              <a:pathLst>
                <a:path h="3520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017"/>
                  </a:lnTo>
                  <a:lnTo>
                    <a:pt x="0" y="352017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390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905963" y="-1749535"/>
            <a:ext cx="1543050" cy="3086100"/>
            <a:chOff x="0" y="0"/>
            <a:chExt cx="4064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109391" y="-4143569"/>
            <a:ext cx="10344537" cy="10344537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454224" y="1346091"/>
            <a:ext cx="9326880" cy="4663440"/>
            <a:chOff x="0" y="0"/>
            <a:chExt cx="6350000" cy="317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3175000"/>
            </a:xfrm>
            <a:custGeom>
              <a:avLst/>
              <a:gdLst/>
              <a:ahLst/>
              <a:cxnLst/>
              <a:rect r="r" b="b" t="t" l="l"/>
              <a:pathLst>
                <a:path h="3175000" w="6350000">
                  <a:moveTo>
                    <a:pt x="3175000" y="3175000"/>
                  </a:moveTo>
                  <a:cubicBezTo>
                    <a:pt x="1421498" y="3175000"/>
                    <a:pt x="0" y="1753502"/>
                    <a:pt x="0" y="0"/>
                  </a:cubicBezTo>
                  <a:lnTo>
                    <a:pt x="6350000" y="0"/>
                  </a:lnTo>
                  <a:cubicBezTo>
                    <a:pt x="6350000" y="1753502"/>
                    <a:pt x="4928502" y="3175000"/>
                    <a:pt x="317500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0" t="-23625" r="0" b="-23625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4937105" y="6907249"/>
            <a:ext cx="5183216" cy="5183216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318105" y="7288249"/>
            <a:ext cx="4421216" cy="4421216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5744952" y="7715095"/>
            <a:ext cx="3567523" cy="3567523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5921295" y="6169749"/>
            <a:ext cx="1474999" cy="1474999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78" r="0" b="-1478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028700" y="1915593"/>
            <a:ext cx="792206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SYSTEM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OVERVIEW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24339" y="3953943"/>
            <a:ext cx="11489558" cy="3258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 b="true">
                <a:solidFill>
                  <a:srgbClr val="166D16"/>
                </a:solidFill>
                <a:latin typeface="Roboto Bold"/>
                <a:ea typeface="Roboto Bold"/>
                <a:cs typeface="Roboto Bold"/>
                <a:sym typeface="Roboto Bold"/>
              </a:rPr>
              <a:t>Customer App (ShinyHive)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Book services &amp; add-ons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Manage one-time / recurring bookings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Online payments &amp; invoices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Notifications &amp; reminders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24339" y="7447972"/>
            <a:ext cx="11489558" cy="2601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 b="true">
                <a:solidFill>
                  <a:srgbClr val="166D16"/>
                </a:solidFill>
                <a:latin typeface="Roboto Bold"/>
                <a:ea typeface="Roboto Bold"/>
                <a:cs typeface="Roboto Bold"/>
                <a:sym typeface="Roboto Bold"/>
              </a:rPr>
              <a:t>Employee App (ShinyHive Employee)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Task assignment &amp; updates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Service history &amp; status management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Real-time notifications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95860" y="668283"/>
            <a:ext cx="16227648" cy="1622764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1336565"/>
            <a:chOff x="0" y="0"/>
            <a:chExt cx="4816593" cy="3520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352017"/>
            </a:xfrm>
            <a:custGeom>
              <a:avLst/>
              <a:gdLst/>
              <a:ahLst/>
              <a:cxnLst/>
              <a:rect r="r" b="b" t="t" l="l"/>
              <a:pathLst>
                <a:path h="3520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017"/>
                  </a:lnTo>
                  <a:lnTo>
                    <a:pt x="0" y="352017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390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905963" y="-1749535"/>
            <a:ext cx="1543050" cy="3086100"/>
            <a:chOff x="0" y="0"/>
            <a:chExt cx="4064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109391" y="-4143569"/>
            <a:ext cx="10344537" cy="10344537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454224" y="1346091"/>
            <a:ext cx="9326880" cy="4663440"/>
            <a:chOff x="0" y="0"/>
            <a:chExt cx="6350000" cy="317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3175000"/>
            </a:xfrm>
            <a:custGeom>
              <a:avLst/>
              <a:gdLst/>
              <a:ahLst/>
              <a:cxnLst/>
              <a:rect r="r" b="b" t="t" l="l"/>
              <a:pathLst>
                <a:path h="3175000" w="6350000">
                  <a:moveTo>
                    <a:pt x="3175000" y="3175000"/>
                  </a:moveTo>
                  <a:cubicBezTo>
                    <a:pt x="1421498" y="3175000"/>
                    <a:pt x="0" y="1753502"/>
                    <a:pt x="0" y="0"/>
                  </a:cubicBezTo>
                  <a:lnTo>
                    <a:pt x="6350000" y="0"/>
                  </a:lnTo>
                  <a:cubicBezTo>
                    <a:pt x="6350000" y="1753502"/>
                    <a:pt x="4928502" y="3175000"/>
                    <a:pt x="317500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0" t="-5266" r="0" b="-27983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4937105" y="6907249"/>
            <a:ext cx="5183216" cy="5183216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318105" y="7288249"/>
            <a:ext cx="4421216" cy="4421216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5744952" y="7715095"/>
            <a:ext cx="3567523" cy="3567523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5921295" y="6169749"/>
            <a:ext cx="1474999" cy="1474999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028700" y="1915593"/>
            <a:ext cx="792206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SYSTEM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OVERVIEW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28700" y="4043395"/>
            <a:ext cx="11489558" cy="3258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 b="true">
                <a:solidFill>
                  <a:srgbClr val="166D16"/>
                </a:solidFill>
                <a:latin typeface="Roboto Bold"/>
                <a:ea typeface="Roboto Bold"/>
                <a:cs typeface="Roboto Bold"/>
                <a:sym typeface="Roboto Bold"/>
              </a:rPr>
              <a:t>Admin Dashboard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Manage services, employees, supervisors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 &amp; customers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Track payments &amp; reports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- Configure notifications &amp; schedules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78" r="0" b="-1478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645971" y="0"/>
            <a:ext cx="4161716" cy="4161716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3394" t="0" r="-23394" b="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7895682" y="7052200"/>
            <a:ext cx="12497329" cy="12497329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781241" y="4728247"/>
            <a:ext cx="4161716" cy="4161716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46" t="0" r="-25046" b="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4891943" y="3517243"/>
            <a:ext cx="12497329" cy="12497329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6561322" y="-1324511"/>
            <a:ext cx="2920576" cy="292057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7195279" y="1028700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1" y="0"/>
                </a:lnTo>
                <a:lnTo>
                  <a:pt x="768191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478" r="0" b="-1478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78591" y="1607710"/>
            <a:ext cx="792206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SERVICE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FLOW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78591" y="3450568"/>
            <a:ext cx="11489558" cy="3916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1. Customer books a service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2. Payment processed securely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3. Employee assigned automatically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4. Reminders &amp; notifications sent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5. Employee completes service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6. Customer feedback collected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484255" y="288851"/>
            <a:ext cx="4161716" cy="4161716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7775" t="-17" r="-33601" b="-1027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95860" y="668283"/>
            <a:ext cx="16227648" cy="1622764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937105" y="5143500"/>
            <a:ext cx="5183216" cy="518321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5318105" y="5524500"/>
            <a:ext cx="4421216" cy="442121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5744952" y="5951347"/>
            <a:ext cx="3567523" cy="356752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0" y="9097094"/>
            <a:ext cx="18288000" cy="1336565"/>
            <a:chOff x="0" y="0"/>
            <a:chExt cx="4816593" cy="35201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16592" cy="352017"/>
            </a:xfrm>
            <a:custGeom>
              <a:avLst/>
              <a:gdLst/>
              <a:ahLst/>
              <a:cxnLst/>
              <a:rect r="r" b="b" t="t" l="l"/>
              <a:pathLst>
                <a:path h="3520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017"/>
                  </a:lnTo>
                  <a:lnTo>
                    <a:pt x="0" y="352017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816593" cy="390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711648" y="3636510"/>
            <a:ext cx="9573833" cy="9573833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462106" y="3123301"/>
            <a:ext cx="1474999" cy="1474999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387772" y="4952369"/>
            <a:ext cx="8521341" cy="4260671"/>
            <a:chOff x="0" y="0"/>
            <a:chExt cx="6350000" cy="3175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3175000"/>
            </a:xfrm>
            <a:custGeom>
              <a:avLst/>
              <a:gdLst/>
              <a:ahLst/>
              <a:cxnLst/>
              <a:rect r="r" b="b" t="t" l="l"/>
              <a:pathLst>
                <a:path h="3175000" w="6350000">
                  <a:moveTo>
                    <a:pt x="6350000" y="3175000"/>
                  </a:moveTo>
                  <a:lnTo>
                    <a:pt x="0" y="3175000"/>
                  </a:lnTo>
                  <a:cubicBezTo>
                    <a:pt x="0" y="1421498"/>
                    <a:pt x="1421498" y="0"/>
                    <a:pt x="3175000" y="0"/>
                  </a:cubicBezTo>
                  <a:cubicBezTo>
                    <a:pt x="4928502" y="0"/>
                    <a:pt x="6350000" y="1421498"/>
                    <a:pt x="635000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0" t="-3090" r="0" b="-309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25" id="25"/>
          <p:cNvSpPr/>
          <p:nvPr/>
        </p:nvSpPr>
        <p:spPr>
          <a:xfrm flipH="false" flipV="false" rot="-5400000">
            <a:off x="16823297" y="1183568"/>
            <a:ext cx="725364" cy="685469"/>
          </a:xfrm>
          <a:custGeom>
            <a:avLst/>
            <a:gdLst/>
            <a:ahLst/>
            <a:cxnLst/>
            <a:rect r="r" b="b" t="t" l="l"/>
            <a:pathLst>
              <a:path h="685469" w="725364">
                <a:moveTo>
                  <a:pt x="0" y="0"/>
                </a:moveTo>
                <a:lnTo>
                  <a:pt x="725364" y="0"/>
                </a:lnTo>
                <a:lnTo>
                  <a:pt x="725364" y="685469"/>
                </a:lnTo>
                <a:lnTo>
                  <a:pt x="0" y="6854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1830808" y="-2734548"/>
            <a:ext cx="4260851" cy="4260851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86928" y="5022483"/>
            <a:ext cx="7766492" cy="875492"/>
            <a:chOff x="0" y="0"/>
            <a:chExt cx="2045496" cy="23058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045496" cy="230582"/>
            </a:xfrm>
            <a:custGeom>
              <a:avLst/>
              <a:gdLst/>
              <a:ahLst/>
              <a:cxnLst/>
              <a:rect r="r" b="b" t="t" l="l"/>
              <a:pathLst>
                <a:path h="230582" w="2045496">
                  <a:moveTo>
                    <a:pt x="99684" y="0"/>
                  </a:moveTo>
                  <a:lnTo>
                    <a:pt x="1945812" y="0"/>
                  </a:lnTo>
                  <a:cubicBezTo>
                    <a:pt x="1972250" y="0"/>
                    <a:pt x="1997605" y="10502"/>
                    <a:pt x="2016299" y="29197"/>
                  </a:cubicBezTo>
                  <a:cubicBezTo>
                    <a:pt x="2034993" y="47891"/>
                    <a:pt x="2045496" y="73246"/>
                    <a:pt x="2045496" y="99684"/>
                  </a:cubicBezTo>
                  <a:lnTo>
                    <a:pt x="2045496" y="130899"/>
                  </a:lnTo>
                  <a:cubicBezTo>
                    <a:pt x="2045496" y="157336"/>
                    <a:pt x="2034993" y="182691"/>
                    <a:pt x="2016299" y="201386"/>
                  </a:cubicBezTo>
                  <a:cubicBezTo>
                    <a:pt x="1997605" y="220080"/>
                    <a:pt x="1972250" y="230582"/>
                    <a:pt x="1945812" y="230582"/>
                  </a:cubicBezTo>
                  <a:lnTo>
                    <a:pt x="99684" y="230582"/>
                  </a:lnTo>
                  <a:cubicBezTo>
                    <a:pt x="73246" y="230582"/>
                    <a:pt x="47891" y="220080"/>
                    <a:pt x="29197" y="201386"/>
                  </a:cubicBezTo>
                  <a:cubicBezTo>
                    <a:pt x="10502" y="182691"/>
                    <a:pt x="0" y="157336"/>
                    <a:pt x="0" y="130899"/>
                  </a:cubicBezTo>
                  <a:lnTo>
                    <a:pt x="0" y="99684"/>
                  </a:lnTo>
                  <a:cubicBezTo>
                    <a:pt x="0" y="73246"/>
                    <a:pt x="10502" y="47891"/>
                    <a:pt x="29197" y="29197"/>
                  </a:cubicBezTo>
                  <a:cubicBezTo>
                    <a:pt x="47891" y="10502"/>
                    <a:pt x="73246" y="0"/>
                    <a:pt x="99684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2045496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28700" y="6040850"/>
            <a:ext cx="7811218" cy="875492"/>
            <a:chOff x="0" y="0"/>
            <a:chExt cx="2057275" cy="23058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057275" cy="230582"/>
            </a:xfrm>
            <a:custGeom>
              <a:avLst/>
              <a:gdLst/>
              <a:ahLst/>
              <a:cxnLst/>
              <a:rect r="r" b="b" t="t" l="l"/>
              <a:pathLst>
                <a:path h="230582" w="2057275">
                  <a:moveTo>
                    <a:pt x="99113" y="0"/>
                  </a:moveTo>
                  <a:lnTo>
                    <a:pt x="1958163" y="0"/>
                  </a:lnTo>
                  <a:cubicBezTo>
                    <a:pt x="1984449" y="0"/>
                    <a:pt x="2009659" y="10442"/>
                    <a:pt x="2028246" y="29029"/>
                  </a:cubicBezTo>
                  <a:cubicBezTo>
                    <a:pt x="2046833" y="47617"/>
                    <a:pt x="2057275" y="72826"/>
                    <a:pt x="2057275" y="99113"/>
                  </a:cubicBezTo>
                  <a:lnTo>
                    <a:pt x="2057275" y="131469"/>
                  </a:lnTo>
                  <a:cubicBezTo>
                    <a:pt x="2057275" y="186208"/>
                    <a:pt x="2012901" y="230582"/>
                    <a:pt x="1958163" y="230582"/>
                  </a:cubicBezTo>
                  <a:lnTo>
                    <a:pt x="99113" y="230582"/>
                  </a:lnTo>
                  <a:cubicBezTo>
                    <a:pt x="72826" y="230582"/>
                    <a:pt x="47617" y="220140"/>
                    <a:pt x="29029" y="201553"/>
                  </a:cubicBezTo>
                  <a:cubicBezTo>
                    <a:pt x="10442" y="182966"/>
                    <a:pt x="0" y="157756"/>
                    <a:pt x="0" y="131469"/>
                  </a:cubicBezTo>
                  <a:lnTo>
                    <a:pt x="0" y="99113"/>
                  </a:lnTo>
                  <a:cubicBezTo>
                    <a:pt x="0" y="72826"/>
                    <a:pt x="10442" y="47617"/>
                    <a:pt x="29029" y="29029"/>
                  </a:cubicBezTo>
                  <a:cubicBezTo>
                    <a:pt x="47617" y="10442"/>
                    <a:pt x="72826" y="0"/>
                    <a:pt x="99113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2057275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028700" y="7063163"/>
            <a:ext cx="7811218" cy="875492"/>
            <a:chOff x="0" y="0"/>
            <a:chExt cx="2057275" cy="23058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057275" cy="230582"/>
            </a:xfrm>
            <a:custGeom>
              <a:avLst/>
              <a:gdLst/>
              <a:ahLst/>
              <a:cxnLst/>
              <a:rect r="r" b="b" t="t" l="l"/>
              <a:pathLst>
                <a:path h="230582" w="2057275">
                  <a:moveTo>
                    <a:pt x="99113" y="0"/>
                  </a:moveTo>
                  <a:lnTo>
                    <a:pt x="1958163" y="0"/>
                  </a:lnTo>
                  <a:cubicBezTo>
                    <a:pt x="1984449" y="0"/>
                    <a:pt x="2009659" y="10442"/>
                    <a:pt x="2028246" y="29029"/>
                  </a:cubicBezTo>
                  <a:cubicBezTo>
                    <a:pt x="2046833" y="47617"/>
                    <a:pt x="2057275" y="72826"/>
                    <a:pt x="2057275" y="99113"/>
                  </a:cubicBezTo>
                  <a:lnTo>
                    <a:pt x="2057275" y="131469"/>
                  </a:lnTo>
                  <a:cubicBezTo>
                    <a:pt x="2057275" y="186208"/>
                    <a:pt x="2012901" y="230582"/>
                    <a:pt x="1958163" y="230582"/>
                  </a:cubicBezTo>
                  <a:lnTo>
                    <a:pt x="99113" y="230582"/>
                  </a:lnTo>
                  <a:cubicBezTo>
                    <a:pt x="72826" y="230582"/>
                    <a:pt x="47617" y="220140"/>
                    <a:pt x="29029" y="201553"/>
                  </a:cubicBezTo>
                  <a:cubicBezTo>
                    <a:pt x="10442" y="182966"/>
                    <a:pt x="0" y="157756"/>
                    <a:pt x="0" y="131469"/>
                  </a:cubicBezTo>
                  <a:lnTo>
                    <a:pt x="0" y="99113"/>
                  </a:lnTo>
                  <a:cubicBezTo>
                    <a:pt x="0" y="72826"/>
                    <a:pt x="10442" y="47617"/>
                    <a:pt x="29029" y="29029"/>
                  </a:cubicBezTo>
                  <a:cubicBezTo>
                    <a:pt x="47617" y="10442"/>
                    <a:pt x="72826" y="0"/>
                    <a:pt x="99113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2057275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028700" y="3869881"/>
            <a:ext cx="4998427" cy="875492"/>
            <a:chOff x="0" y="0"/>
            <a:chExt cx="1316458" cy="23058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316458" cy="230582"/>
            </a:xfrm>
            <a:custGeom>
              <a:avLst/>
              <a:gdLst/>
              <a:ahLst/>
              <a:cxnLst/>
              <a:rect r="r" b="b" t="t" l="l"/>
              <a:pathLst>
                <a:path h="230582" w="1316458">
                  <a:moveTo>
                    <a:pt x="115291" y="0"/>
                  </a:moveTo>
                  <a:lnTo>
                    <a:pt x="1201167" y="0"/>
                  </a:lnTo>
                  <a:cubicBezTo>
                    <a:pt x="1264841" y="0"/>
                    <a:pt x="1316458" y="51618"/>
                    <a:pt x="1316458" y="115291"/>
                  </a:cubicBezTo>
                  <a:lnTo>
                    <a:pt x="1316458" y="115291"/>
                  </a:lnTo>
                  <a:cubicBezTo>
                    <a:pt x="1316458" y="178965"/>
                    <a:pt x="1264841" y="230582"/>
                    <a:pt x="1201167" y="230582"/>
                  </a:cubicBezTo>
                  <a:lnTo>
                    <a:pt x="115291" y="230582"/>
                  </a:lnTo>
                  <a:cubicBezTo>
                    <a:pt x="51618" y="230582"/>
                    <a:pt x="0" y="178965"/>
                    <a:pt x="0" y="115291"/>
                  </a:cubicBezTo>
                  <a:lnTo>
                    <a:pt x="0" y="115291"/>
                  </a:lnTo>
                  <a:cubicBezTo>
                    <a:pt x="0" y="51618"/>
                    <a:pt x="51618" y="0"/>
                    <a:pt x="115291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1316458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1028700" y="314603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1"/>
                </a:lnTo>
                <a:lnTo>
                  <a:pt x="0" y="12677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78" r="0" b="-1478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1133061" y="1963394"/>
            <a:ext cx="12011468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KEY FEATURES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CUSTOMER APP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81058" y="5225279"/>
            <a:ext cx="8847633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BATHROOM CLEANING AND ADD-ON SERVICES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898101" y="6243646"/>
            <a:ext cx="781354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FLEXIBLE SCHEDULING: ONE-TIME &amp; RECURRING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028700" y="7312833"/>
            <a:ext cx="7682948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 RAZORPAY/STRIPE INTEGRATION FOR PAYMENTS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280767" y="4072677"/>
            <a:ext cx="449429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SIMPLE BOOKING INTERFACE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95860" y="668283"/>
            <a:ext cx="16227648" cy="1622764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937105" y="5143500"/>
            <a:ext cx="5183216" cy="518321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5318105" y="5524500"/>
            <a:ext cx="4421216" cy="442121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5744952" y="5951347"/>
            <a:ext cx="3567523" cy="356752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0" y="9097094"/>
            <a:ext cx="18288000" cy="1336565"/>
            <a:chOff x="0" y="0"/>
            <a:chExt cx="4816593" cy="35201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16592" cy="352017"/>
            </a:xfrm>
            <a:custGeom>
              <a:avLst/>
              <a:gdLst/>
              <a:ahLst/>
              <a:cxnLst/>
              <a:rect r="r" b="b" t="t" l="l"/>
              <a:pathLst>
                <a:path h="3520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017"/>
                  </a:lnTo>
                  <a:lnTo>
                    <a:pt x="0" y="352017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816593" cy="390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914763" y="3763619"/>
            <a:ext cx="10344537" cy="10344537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462106" y="3123301"/>
            <a:ext cx="1474999" cy="1474999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7423591" y="4433654"/>
            <a:ext cx="9326880" cy="4663440"/>
            <a:chOff x="0" y="0"/>
            <a:chExt cx="6350000" cy="3175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3175000"/>
            </a:xfrm>
            <a:custGeom>
              <a:avLst/>
              <a:gdLst/>
              <a:ahLst/>
              <a:cxnLst/>
              <a:rect r="r" b="b" t="t" l="l"/>
              <a:pathLst>
                <a:path h="3175000" w="6350000">
                  <a:moveTo>
                    <a:pt x="6350000" y="3175000"/>
                  </a:moveTo>
                  <a:lnTo>
                    <a:pt x="0" y="3175000"/>
                  </a:lnTo>
                  <a:cubicBezTo>
                    <a:pt x="0" y="1421498"/>
                    <a:pt x="1421498" y="0"/>
                    <a:pt x="3175000" y="0"/>
                  </a:cubicBezTo>
                  <a:cubicBezTo>
                    <a:pt x="4928502" y="0"/>
                    <a:pt x="6350000" y="1421498"/>
                    <a:pt x="635000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0" t="-17589" r="0" b="-1566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25" id="25"/>
          <p:cNvSpPr/>
          <p:nvPr/>
        </p:nvSpPr>
        <p:spPr>
          <a:xfrm flipH="false" flipV="false" rot="-5400000">
            <a:off x="16823297" y="1183568"/>
            <a:ext cx="725364" cy="685469"/>
          </a:xfrm>
          <a:custGeom>
            <a:avLst/>
            <a:gdLst/>
            <a:ahLst/>
            <a:cxnLst/>
            <a:rect r="r" b="b" t="t" l="l"/>
            <a:pathLst>
              <a:path h="685469" w="725364">
                <a:moveTo>
                  <a:pt x="0" y="0"/>
                </a:moveTo>
                <a:lnTo>
                  <a:pt x="725364" y="0"/>
                </a:lnTo>
                <a:lnTo>
                  <a:pt x="725364" y="685469"/>
                </a:lnTo>
                <a:lnTo>
                  <a:pt x="0" y="6854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1830808" y="-2734548"/>
            <a:ext cx="4260851" cy="4260851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34579" y="5191842"/>
            <a:ext cx="6150535" cy="875492"/>
            <a:chOff x="0" y="0"/>
            <a:chExt cx="1619894" cy="23058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619894" cy="230582"/>
            </a:xfrm>
            <a:custGeom>
              <a:avLst/>
              <a:gdLst/>
              <a:ahLst/>
              <a:cxnLst/>
              <a:rect r="r" b="b" t="t" l="l"/>
              <a:pathLst>
                <a:path h="230582" w="1619894">
                  <a:moveTo>
                    <a:pt x="115291" y="0"/>
                  </a:moveTo>
                  <a:lnTo>
                    <a:pt x="1504603" y="0"/>
                  </a:lnTo>
                  <a:cubicBezTo>
                    <a:pt x="1535180" y="0"/>
                    <a:pt x="1564505" y="12147"/>
                    <a:pt x="1586126" y="33768"/>
                  </a:cubicBezTo>
                  <a:cubicBezTo>
                    <a:pt x="1607747" y="55389"/>
                    <a:pt x="1619894" y="84714"/>
                    <a:pt x="1619894" y="115291"/>
                  </a:cubicBezTo>
                  <a:lnTo>
                    <a:pt x="1619894" y="115291"/>
                  </a:lnTo>
                  <a:cubicBezTo>
                    <a:pt x="1619894" y="178965"/>
                    <a:pt x="1568276" y="230582"/>
                    <a:pt x="1504603" y="230582"/>
                  </a:cubicBezTo>
                  <a:lnTo>
                    <a:pt x="115291" y="230582"/>
                  </a:lnTo>
                  <a:cubicBezTo>
                    <a:pt x="51618" y="230582"/>
                    <a:pt x="0" y="178965"/>
                    <a:pt x="0" y="115291"/>
                  </a:cubicBezTo>
                  <a:lnTo>
                    <a:pt x="0" y="115291"/>
                  </a:lnTo>
                  <a:cubicBezTo>
                    <a:pt x="0" y="51618"/>
                    <a:pt x="51618" y="0"/>
                    <a:pt x="115291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619894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84801" y="6228175"/>
            <a:ext cx="3125045" cy="875492"/>
            <a:chOff x="0" y="0"/>
            <a:chExt cx="823057" cy="230582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23057" cy="230582"/>
            </a:xfrm>
            <a:custGeom>
              <a:avLst/>
              <a:gdLst/>
              <a:ahLst/>
              <a:cxnLst/>
              <a:rect r="r" b="b" t="t" l="l"/>
              <a:pathLst>
                <a:path h="230582" w="823057">
                  <a:moveTo>
                    <a:pt x="115291" y="0"/>
                  </a:moveTo>
                  <a:lnTo>
                    <a:pt x="707766" y="0"/>
                  </a:lnTo>
                  <a:cubicBezTo>
                    <a:pt x="771440" y="0"/>
                    <a:pt x="823057" y="51618"/>
                    <a:pt x="823057" y="115291"/>
                  </a:cubicBezTo>
                  <a:lnTo>
                    <a:pt x="823057" y="115291"/>
                  </a:lnTo>
                  <a:cubicBezTo>
                    <a:pt x="823057" y="178965"/>
                    <a:pt x="771440" y="230582"/>
                    <a:pt x="707766" y="230582"/>
                  </a:cubicBezTo>
                  <a:lnTo>
                    <a:pt x="115291" y="230582"/>
                  </a:lnTo>
                  <a:cubicBezTo>
                    <a:pt x="51618" y="230582"/>
                    <a:pt x="0" y="178965"/>
                    <a:pt x="0" y="115291"/>
                  </a:cubicBezTo>
                  <a:lnTo>
                    <a:pt x="0" y="115291"/>
                  </a:lnTo>
                  <a:cubicBezTo>
                    <a:pt x="0" y="51618"/>
                    <a:pt x="51618" y="0"/>
                    <a:pt x="115291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823057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084801" y="7360458"/>
            <a:ext cx="5513747" cy="875492"/>
            <a:chOff x="0" y="0"/>
            <a:chExt cx="1452180" cy="23058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452180" cy="230582"/>
            </a:xfrm>
            <a:custGeom>
              <a:avLst/>
              <a:gdLst/>
              <a:ahLst/>
              <a:cxnLst/>
              <a:rect r="r" b="b" t="t" l="l"/>
              <a:pathLst>
                <a:path h="230582" w="1452180">
                  <a:moveTo>
                    <a:pt x="115291" y="0"/>
                  </a:moveTo>
                  <a:lnTo>
                    <a:pt x="1336889" y="0"/>
                  </a:lnTo>
                  <a:cubicBezTo>
                    <a:pt x="1400563" y="0"/>
                    <a:pt x="1452180" y="51618"/>
                    <a:pt x="1452180" y="115291"/>
                  </a:cubicBezTo>
                  <a:lnTo>
                    <a:pt x="1452180" y="115291"/>
                  </a:lnTo>
                  <a:cubicBezTo>
                    <a:pt x="1452180" y="178965"/>
                    <a:pt x="1400563" y="230582"/>
                    <a:pt x="1336889" y="230582"/>
                  </a:cubicBezTo>
                  <a:lnTo>
                    <a:pt x="115291" y="230582"/>
                  </a:lnTo>
                  <a:cubicBezTo>
                    <a:pt x="51618" y="230582"/>
                    <a:pt x="0" y="178965"/>
                    <a:pt x="0" y="115291"/>
                  </a:cubicBezTo>
                  <a:lnTo>
                    <a:pt x="0" y="115291"/>
                  </a:lnTo>
                  <a:cubicBezTo>
                    <a:pt x="0" y="51618"/>
                    <a:pt x="51618" y="0"/>
                    <a:pt x="115291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1452180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028700" y="3905088"/>
            <a:ext cx="3567193" cy="875492"/>
            <a:chOff x="0" y="0"/>
            <a:chExt cx="939508" cy="23058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939507" cy="230582"/>
            </a:xfrm>
            <a:custGeom>
              <a:avLst/>
              <a:gdLst/>
              <a:ahLst/>
              <a:cxnLst/>
              <a:rect r="r" b="b" t="t" l="l"/>
              <a:pathLst>
                <a:path h="230582" w="939507">
                  <a:moveTo>
                    <a:pt x="115291" y="0"/>
                  </a:moveTo>
                  <a:lnTo>
                    <a:pt x="824216" y="0"/>
                  </a:lnTo>
                  <a:cubicBezTo>
                    <a:pt x="887890" y="0"/>
                    <a:pt x="939507" y="51618"/>
                    <a:pt x="939507" y="115291"/>
                  </a:cubicBezTo>
                  <a:lnTo>
                    <a:pt x="939507" y="115291"/>
                  </a:lnTo>
                  <a:cubicBezTo>
                    <a:pt x="939507" y="178965"/>
                    <a:pt x="887890" y="230582"/>
                    <a:pt x="824216" y="230582"/>
                  </a:cubicBezTo>
                  <a:lnTo>
                    <a:pt x="115291" y="230582"/>
                  </a:lnTo>
                  <a:cubicBezTo>
                    <a:pt x="51618" y="230582"/>
                    <a:pt x="0" y="178965"/>
                    <a:pt x="0" y="115291"/>
                  </a:cubicBezTo>
                  <a:lnTo>
                    <a:pt x="0" y="115291"/>
                  </a:lnTo>
                  <a:cubicBezTo>
                    <a:pt x="0" y="51618"/>
                    <a:pt x="51618" y="0"/>
                    <a:pt x="115291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939508" cy="268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1" id="41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78" r="0" b="-1478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1084801" y="2092543"/>
            <a:ext cx="12011468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KEY FEATURES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EMPLOYEE APP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012401" y="5394638"/>
            <a:ext cx="639489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START / COMPLETE SERVICE UPDATES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280767" y="6430971"/>
            <a:ext cx="2756618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TASK HISTORY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028700" y="7563254"/>
            <a:ext cx="5789543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LOCATION TRACKING (OPTIONAL)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028700" y="4135158"/>
            <a:ext cx="3719042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JOB NOTIFICATIONS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11084" y="1028700"/>
            <a:ext cx="4161716" cy="4161716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06" t="0" r="-24906" b="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8306370" y="1028700"/>
            <a:ext cx="4161716" cy="4161716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906" t="0" r="-24906" b="0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7895682" y="7052200"/>
            <a:ext cx="12497329" cy="1249732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558727" y="5190416"/>
            <a:ext cx="4161716" cy="416171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4931" r="0" b="-24931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4891943" y="3517243"/>
            <a:ext cx="12497329" cy="1249732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6561322" y="-1324511"/>
            <a:ext cx="2920576" cy="2920576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7195279" y="1028700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1" y="0"/>
                </a:lnTo>
                <a:lnTo>
                  <a:pt x="768191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028700" y="4184512"/>
            <a:ext cx="1094044" cy="1094044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56442" y="4248832"/>
            <a:ext cx="838561" cy="838561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478" r="0" b="-1478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068492" y="5411906"/>
            <a:ext cx="1094044" cy="109404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96233" y="5573831"/>
            <a:ext cx="838561" cy="83856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028700" y="7020300"/>
            <a:ext cx="1094044" cy="1094044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156442" y="7084619"/>
            <a:ext cx="838561" cy="83856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156442" y="8358253"/>
            <a:ext cx="1094044" cy="1094044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262062" y="8485995"/>
            <a:ext cx="838561" cy="83856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3" id="43"/>
          <p:cNvSpPr/>
          <p:nvPr/>
        </p:nvSpPr>
        <p:spPr>
          <a:xfrm flipH="false" flipV="false" rot="0">
            <a:off x="1386361" y="8639536"/>
            <a:ext cx="589963" cy="482665"/>
          </a:xfrm>
          <a:custGeom>
            <a:avLst/>
            <a:gdLst/>
            <a:ahLst/>
            <a:cxnLst/>
            <a:rect r="r" b="b" t="t" l="l"/>
            <a:pathLst>
              <a:path h="482665" w="589963">
                <a:moveTo>
                  <a:pt x="0" y="0"/>
                </a:moveTo>
                <a:lnTo>
                  <a:pt x="589963" y="0"/>
                </a:lnTo>
                <a:lnTo>
                  <a:pt x="589963" y="482665"/>
                </a:lnTo>
                <a:lnTo>
                  <a:pt x="0" y="4826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388948" y="5752089"/>
            <a:ext cx="478313" cy="553836"/>
          </a:xfrm>
          <a:custGeom>
            <a:avLst/>
            <a:gdLst/>
            <a:ahLst/>
            <a:cxnLst/>
            <a:rect r="r" b="b" t="t" l="l"/>
            <a:pathLst>
              <a:path h="553836" w="478313">
                <a:moveTo>
                  <a:pt x="0" y="0"/>
                </a:moveTo>
                <a:lnTo>
                  <a:pt x="478313" y="0"/>
                </a:lnTo>
                <a:lnTo>
                  <a:pt x="478313" y="553836"/>
                </a:lnTo>
                <a:lnTo>
                  <a:pt x="0" y="5538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380876" y="7271275"/>
            <a:ext cx="469275" cy="499893"/>
          </a:xfrm>
          <a:custGeom>
            <a:avLst/>
            <a:gdLst/>
            <a:ahLst/>
            <a:cxnLst/>
            <a:rect r="r" b="b" t="t" l="l"/>
            <a:pathLst>
              <a:path h="499893" w="469275">
                <a:moveTo>
                  <a:pt x="0" y="0"/>
                </a:moveTo>
                <a:lnTo>
                  <a:pt x="469275" y="0"/>
                </a:lnTo>
                <a:lnTo>
                  <a:pt x="469275" y="499893"/>
                </a:lnTo>
                <a:lnTo>
                  <a:pt x="0" y="499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331434" y="4435379"/>
            <a:ext cx="488575" cy="488575"/>
          </a:xfrm>
          <a:custGeom>
            <a:avLst/>
            <a:gdLst/>
            <a:ahLst/>
            <a:cxnLst/>
            <a:rect r="r" b="b" t="t" l="l"/>
            <a:pathLst>
              <a:path h="488575" w="488575">
                <a:moveTo>
                  <a:pt x="0" y="0"/>
                </a:moveTo>
                <a:lnTo>
                  <a:pt x="488575" y="0"/>
                </a:lnTo>
                <a:lnTo>
                  <a:pt x="488575" y="488575"/>
                </a:lnTo>
                <a:lnTo>
                  <a:pt x="0" y="48857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2333986" y="4283075"/>
            <a:ext cx="6623347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3769A1"/>
                </a:solidFill>
                <a:latin typeface="Roboto Bold"/>
                <a:ea typeface="Roboto Bold"/>
                <a:cs typeface="Roboto Bold"/>
                <a:sym typeface="Roboto Bold"/>
              </a:rPr>
              <a:t>BACKGROUND QUEUE SYSTEM FOR PUSH NOTIFICATIONS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2333986" y="5723978"/>
            <a:ext cx="693734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3769A1"/>
                </a:solidFill>
                <a:latin typeface="Roboto Bold"/>
                <a:ea typeface="Roboto Bold"/>
                <a:cs typeface="Roboto Bold"/>
                <a:sym typeface="Roboto Bold"/>
              </a:rPr>
              <a:t>REMINDERS FOR UPCOMING SERVICES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262062" y="1603237"/>
            <a:ext cx="7922063" cy="2286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NOTIFICATIONS &amp;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QUEUE SYSYEM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2176987" y="7145047"/>
            <a:ext cx="693734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3769A1"/>
                </a:solidFill>
                <a:latin typeface="Roboto Bold"/>
                <a:ea typeface="Roboto Bold"/>
                <a:cs typeface="Roboto Bold"/>
                <a:sym typeface="Roboto Bold"/>
              </a:rPr>
              <a:t> REAL-TIME UPDATES FOR EMPLOYEES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333986" y="8591911"/>
            <a:ext cx="6937344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3769A1"/>
                </a:solidFill>
                <a:latin typeface="Roboto Bold"/>
                <a:ea typeface="Roboto Bold"/>
                <a:cs typeface="Roboto Bold"/>
                <a:sym typeface="Roboto Bold"/>
              </a:rPr>
              <a:t>SMS/EMAIL AND PUSH NOTIFICATIONS SUPPORT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895682" y="7052200"/>
            <a:ext cx="12497329" cy="12497329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891943" y="3517243"/>
            <a:ext cx="12497329" cy="1249732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6561322" y="-1324511"/>
            <a:ext cx="2920576" cy="292057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195279" y="1028700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1" y="0"/>
                </a:lnTo>
                <a:lnTo>
                  <a:pt x="768191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028700" y="4184512"/>
            <a:ext cx="1094044" cy="1094044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56442" y="4248832"/>
            <a:ext cx="838561" cy="838561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478" r="0" b="-1478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068492" y="5411906"/>
            <a:ext cx="1094044" cy="1094044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96233" y="5573831"/>
            <a:ext cx="838561" cy="83856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028700" y="7020300"/>
            <a:ext cx="1094044" cy="1094044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56442" y="7084619"/>
            <a:ext cx="838561" cy="83856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156442" y="8358253"/>
            <a:ext cx="1094044" cy="1094044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262062" y="8485995"/>
            <a:ext cx="838561" cy="83856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1317464" y="4381040"/>
            <a:ext cx="516516" cy="516516"/>
          </a:xfrm>
          <a:custGeom>
            <a:avLst/>
            <a:gdLst/>
            <a:ahLst/>
            <a:cxnLst/>
            <a:rect r="r" b="b" t="t" l="l"/>
            <a:pathLst>
              <a:path h="516516" w="516516">
                <a:moveTo>
                  <a:pt x="0" y="0"/>
                </a:moveTo>
                <a:lnTo>
                  <a:pt x="516516" y="0"/>
                </a:lnTo>
                <a:lnTo>
                  <a:pt x="516516" y="516516"/>
                </a:lnTo>
                <a:lnTo>
                  <a:pt x="0" y="5165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360693" y="5742777"/>
            <a:ext cx="516516" cy="525048"/>
          </a:xfrm>
          <a:custGeom>
            <a:avLst/>
            <a:gdLst/>
            <a:ahLst/>
            <a:cxnLst/>
            <a:rect r="r" b="b" t="t" l="l"/>
            <a:pathLst>
              <a:path h="525048" w="516516">
                <a:moveTo>
                  <a:pt x="0" y="0"/>
                </a:moveTo>
                <a:lnTo>
                  <a:pt x="516516" y="0"/>
                </a:lnTo>
                <a:lnTo>
                  <a:pt x="516516" y="525048"/>
                </a:lnTo>
                <a:lnTo>
                  <a:pt x="0" y="5250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345234" y="7271275"/>
            <a:ext cx="477480" cy="478350"/>
          </a:xfrm>
          <a:custGeom>
            <a:avLst/>
            <a:gdLst/>
            <a:ahLst/>
            <a:cxnLst/>
            <a:rect r="r" b="b" t="t" l="l"/>
            <a:pathLst>
              <a:path h="478350" w="477480">
                <a:moveTo>
                  <a:pt x="0" y="0"/>
                </a:moveTo>
                <a:lnTo>
                  <a:pt x="477480" y="0"/>
                </a:lnTo>
                <a:lnTo>
                  <a:pt x="477480" y="478350"/>
                </a:lnTo>
                <a:lnTo>
                  <a:pt x="0" y="4783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378505" y="8600119"/>
            <a:ext cx="616497" cy="616497"/>
          </a:xfrm>
          <a:custGeom>
            <a:avLst/>
            <a:gdLst/>
            <a:ahLst/>
            <a:cxnLst/>
            <a:rect r="r" b="b" t="t" l="l"/>
            <a:pathLst>
              <a:path h="616497" w="616497">
                <a:moveTo>
                  <a:pt x="0" y="0"/>
                </a:moveTo>
                <a:lnTo>
                  <a:pt x="616497" y="0"/>
                </a:lnTo>
                <a:lnTo>
                  <a:pt x="616497" y="616497"/>
                </a:lnTo>
                <a:lnTo>
                  <a:pt x="0" y="61649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9414205" y="1940891"/>
            <a:ext cx="8976652" cy="7265881"/>
          </a:xfrm>
          <a:custGeom>
            <a:avLst/>
            <a:gdLst/>
            <a:ahLst/>
            <a:cxnLst/>
            <a:rect r="r" b="b" t="t" l="l"/>
            <a:pathLst>
              <a:path h="7265881" w="8976652">
                <a:moveTo>
                  <a:pt x="0" y="0"/>
                </a:moveTo>
                <a:lnTo>
                  <a:pt x="8976652" y="0"/>
                </a:lnTo>
                <a:lnTo>
                  <a:pt x="8976652" y="7265881"/>
                </a:lnTo>
                <a:lnTo>
                  <a:pt x="0" y="726588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6236" t="0" r="-15252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2333986" y="4283075"/>
            <a:ext cx="6623347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3769A1"/>
                </a:solidFill>
                <a:latin typeface="Roboto Bold"/>
                <a:ea typeface="Roboto Bold"/>
                <a:cs typeface="Roboto Bold"/>
                <a:sym typeface="Roboto Bold"/>
              </a:rPr>
              <a:t>INTEGRATED RAZORPAY FOR SECURE TRANSACTIONS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2333986" y="5723978"/>
            <a:ext cx="6937344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3769A1"/>
                </a:solidFill>
                <a:latin typeface="Roboto Bold"/>
                <a:ea typeface="Roboto Bold"/>
                <a:cs typeface="Roboto Bold"/>
                <a:sym typeface="Roboto Bold"/>
              </a:rPr>
              <a:t>SUPPORTS UPI, CARDS, WALLETS, NET BANKING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56442" y="2289037"/>
            <a:ext cx="792206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PAYMENT 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GATEWAY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2176987" y="7145047"/>
            <a:ext cx="693734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3769A1"/>
                </a:solidFill>
                <a:latin typeface="Roboto Bold"/>
                <a:ea typeface="Roboto Bold"/>
                <a:cs typeface="Roboto Bold"/>
                <a:sym typeface="Roboto Bold"/>
              </a:rPr>
              <a:t> AUTOMATIC INVOICE GENERATION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2333986" y="8591911"/>
            <a:ext cx="7713992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true">
                <a:solidFill>
                  <a:srgbClr val="3769A1"/>
                </a:solidFill>
                <a:latin typeface="Roboto Bold"/>
                <a:ea typeface="Roboto Bold"/>
                <a:cs typeface="Roboto Bold"/>
                <a:sym typeface="Roboto Bold"/>
              </a:rPr>
              <a:t> HANDLES REFUNDS &amp; FAILURES GRACEFULLY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95860" y="668283"/>
            <a:ext cx="16227648" cy="1622764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4937105" y="5143500"/>
            <a:ext cx="5183216" cy="518321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5318105" y="5524500"/>
            <a:ext cx="4421216" cy="442121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5744952" y="5951347"/>
            <a:ext cx="3567523" cy="356752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3769A1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0" y="9097094"/>
            <a:ext cx="18288000" cy="1336565"/>
            <a:chOff x="0" y="0"/>
            <a:chExt cx="4816593" cy="35201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16592" cy="352017"/>
            </a:xfrm>
            <a:custGeom>
              <a:avLst/>
              <a:gdLst/>
              <a:ahLst/>
              <a:cxnLst/>
              <a:rect r="r" b="b" t="t" l="l"/>
              <a:pathLst>
                <a:path h="3520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017"/>
                  </a:lnTo>
                  <a:lnTo>
                    <a:pt x="0" y="352017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816593" cy="390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249222" y="2266205"/>
            <a:ext cx="10344537" cy="10344537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744952" y="3753531"/>
            <a:ext cx="1474999" cy="1474999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8798666" y="4433654"/>
            <a:ext cx="9326880" cy="4663440"/>
            <a:chOff x="0" y="0"/>
            <a:chExt cx="6350000" cy="3175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3175000"/>
            </a:xfrm>
            <a:custGeom>
              <a:avLst/>
              <a:gdLst/>
              <a:ahLst/>
              <a:cxnLst/>
              <a:rect r="r" b="b" t="t" l="l"/>
              <a:pathLst>
                <a:path h="3175000" w="6350000">
                  <a:moveTo>
                    <a:pt x="6350000" y="3175000"/>
                  </a:moveTo>
                  <a:lnTo>
                    <a:pt x="0" y="3175000"/>
                  </a:lnTo>
                  <a:cubicBezTo>
                    <a:pt x="0" y="1421498"/>
                    <a:pt x="1421498" y="0"/>
                    <a:pt x="3175000" y="0"/>
                  </a:cubicBezTo>
                  <a:cubicBezTo>
                    <a:pt x="4928502" y="0"/>
                    <a:pt x="6350000" y="1421498"/>
                    <a:pt x="635000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0" t="-13625" r="0" b="-13625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25" id="25"/>
          <p:cNvSpPr/>
          <p:nvPr/>
        </p:nvSpPr>
        <p:spPr>
          <a:xfrm flipH="false" flipV="false" rot="-5400000">
            <a:off x="16823297" y="1183568"/>
            <a:ext cx="725364" cy="685469"/>
          </a:xfrm>
          <a:custGeom>
            <a:avLst/>
            <a:gdLst/>
            <a:ahLst/>
            <a:cxnLst/>
            <a:rect r="r" b="b" t="t" l="l"/>
            <a:pathLst>
              <a:path h="685469" w="725364">
                <a:moveTo>
                  <a:pt x="0" y="0"/>
                </a:moveTo>
                <a:lnTo>
                  <a:pt x="725364" y="0"/>
                </a:lnTo>
                <a:lnTo>
                  <a:pt x="725364" y="685469"/>
                </a:lnTo>
                <a:lnTo>
                  <a:pt x="0" y="6854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1830808" y="-2734548"/>
            <a:ext cx="4260851" cy="4260851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86928" y="3991088"/>
            <a:ext cx="3666600" cy="846917"/>
            <a:chOff x="0" y="0"/>
            <a:chExt cx="965689" cy="22305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65689" cy="223056"/>
            </a:xfrm>
            <a:custGeom>
              <a:avLst/>
              <a:gdLst/>
              <a:ahLst/>
              <a:cxnLst/>
              <a:rect r="r" b="b" t="t" l="l"/>
              <a:pathLst>
                <a:path h="223056" w="965689">
                  <a:moveTo>
                    <a:pt x="111528" y="0"/>
                  </a:moveTo>
                  <a:lnTo>
                    <a:pt x="854161" y="0"/>
                  </a:lnTo>
                  <a:cubicBezTo>
                    <a:pt x="915756" y="0"/>
                    <a:pt x="965689" y="49933"/>
                    <a:pt x="965689" y="111528"/>
                  </a:cubicBezTo>
                  <a:lnTo>
                    <a:pt x="965689" y="111528"/>
                  </a:lnTo>
                  <a:cubicBezTo>
                    <a:pt x="965689" y="173123"/>
                    <a:pt x="915756" y="223056"/>
                    <a:pt x="854161" y="223056"/>
                  </a:cubicBezTo>
                  <a:lnTo>
                    <a:pt x="111528" y="223056"/>
                  </a:lnTo>
                  <a:cubicBezTo>
                    <a:pt x="49933" y="223056"/>
                    <a:pt x="0" y="173123"/>
                    <a:pt x="0" y="111528"/>
                  </a:cubicBezTo>
                  <a:lnTo>
                    <a:pt x="0" y="111528"/>
                  </a:lnTo>
                  <a:cubicBezTo>
                    <a:pt x="0" y="49933"/>
                    <a:pt x="49933" y="0"/>
                    <a:pt x="111528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965689" cy="2611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05652" y="5009455"/>
            <a:ext cx="3127954" cy="815857"/>
            <a:chOff x="0" y="0"/>
            <a:chExt cx="823823" cy="21487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23823" cy="214876"/>
            </a:xfrm>
            <a:custGeom>
              <a:avLst/>
              <a:gdLst/>
              <a:ahLst/>
              <a:cxnLst/>
              <a:rect r="r" b="b" t="t" l="l"/>
              <a:pathLst>
                <a:path h="214876" w="823823">
                  <a:moveTo>
                    <a:pt x="107438" y="0"/>
                  </a:moveTo>
                  <a:lnTo>
                    <a:pt x="716385" y="0"/>
                  </a:lnTo>
                  <a:cubicBezTo>
                    <a:pt x="744880" y="0"/>
                    <a:pt x="772207" y="11319"/>
                    <a:pt x="792356" y="31468"/>
                  </a:cubicBezTo>
                  <a:cubicBezTo>
                    <a:pt x="812504" y="51616"/>
                    <a:pt x="823823" y="78944"/>
                    <a:pt x="823823" y="107438"/>
                  </a:cubicBezTo>
                  <a:lnTo>
                    <a:pt x="823823" y="107438"/>
                  </a:lnTo>
                  <a:cubicBezTo>
                    <a:pt x="823823" y="166774"/>
                    <a:pt x="775722" y="214876"/>
                    <a:pt x="716385" y="214876"/>
                  </a:cubicBezTo>
                  <a:lnTo>
                    <a:pt x="107438" y="214876"/>
                  </a:lnTo>
                  <a:cubicBezTo>
                    <a:pt x="78944" y="214876"/>
                    <a:pt x="51616" y="203557"/>
                    <a:pt x="31468" y="183408"/>
                  </a:cubicBezTo>
                  <a:cubicBezTo>
                    <a:pt x="11319" y="163260"/>
                    <a:pt x="0" y="135932"/>
                    <a:pt x="0" y="107438"/>
                  </a:cubicBezTo>
                  <a:lnTo>
                    <a:pt x="0" y="107438"/>
                  </a:lnTo>
                  <a:cubicBezTo>
                    <a:pt x="0" y="78944"/>
                    <a:pt x="11319" y="51616"/>
                    <a:pt x="31468" y="31468"/>
                  </a:cubicBezTo>
                  <a:cubicBezTo>
                    <a:pt x="51616" y="11319"/>
                    <a:pt x="78944" y="0"/>
                    <a:pt x="107438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823823" cy="2529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05011" y="6092012"/>
            <a:ext cx="7854412" cy="768612"/>
            <a:chOff x="0" y="0"/>
            <a:chExt cx="2068652" cy="20243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068652" cy="202433"/>
            </a:xfrm>
            <a:custGeom>
              <a:avLst/>
              <a:gdLst/>
              <a:ahLst/>
              <a:cxnLst/>
              <a:rect r="r" b="b" t="t" l="l"/>
              <a:pathLst>
                <a:path h="202433" w="2068652">
                  <a:moveTo>
                    <a:pt x="98568" y="0"/>
                  </a:moveTo>
                  <a:lnTo>
                    <a:pt x="1970084" y="0"/>
                  </a:lnTo>
                  <a:cubicBezTo>
                    <a:pt x="2024522" y="0"/>
                    <a:pt x="2068652" y="44130"/>
                    <a:pt x="2068652" y="98568"/>
                  </a:cubicBezTo>
                  <a:lnTo>
                    <a:pt x="2068652" y="103865"/>
                  </a:lnTo>
                  <a:cubicBezTo>
                    <a:pt x="2068652" y="158302"/>
                    <a:pt x="2024522" y="202433"/>
                    <a:pt x="1970084" y="202433"/>
                  </a:cubicBezTo>
                  <a:lnTo>
                    <a:pt x="98568" y="202433"/>
                  </a:lnTo>
                  <a:cubicBezTo>
                    <a:pt x="44130" y="202433"/>
                    <a:pt x="0" y="158302"/>
                    <a:pt x="0" y="103865"/>
                  </a:cubicBezTo>
                  <a:lnTo>
                    <a:pt x="0" y="98568"/>
                  </a:lnTo>
                  <a:cubicBezTo>
                    <a:pt x="0" y="44130"/>
                    <a:pt x="44130" y="0"/>
                    <a:pt x="98568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2068652" cy="240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005652" y="2994289"/>
            <a:ext cx="7617405" cy="841395"/>
            <a:chOff x="0" y="0"/>
            <a:chExt cx="2006230" cy="22160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006230" cy="221602"/>
            </a:xfrm>
            <a:custGeom>
              <a:avLst/>
              <a:gdLst/>
              <a:ahLst/>
              <a:cxnLst/>
              <a:rect r="r" b="b" t="t" l="l"/>
              <a:pathLst>
                <a:path h="221602" w="2006230">
                  <a:moveTo>
                    <a:pt x="101635" y="0"/>
                  </a:moveTo>
                  <a:lnTo>
                    <a:pt x="1904595" y="0"/>
                  </a:lnTo>
                  <a:cubicBezTo>
                    <a:pt x="1960727" y="0"/>
                    <a:pt x="2006230" y="45503"/>
                    <a:pt x="2006230" y="101635"/>
                  </a:cubicBezTo>
                  <a:lnTo>
                    <a:pt x="2006230" y="119967"/>
                  </a:lnTo>
                  <a:cubicBezTo>
                    <a:pt x="2006230" y="146923"/>
                    <a:pt x="1995522" y="172774"/>
                    <a:pt x="1976462" y="191834"/>
                  </a:cubicBezTo>
                  <a:cubicBezTo>
                    <a:pt x="1957402" y="210894"/>
                    <a:pt x="1931551" y="221602"/>
                    <a:pt x="1904595" y="221602"/>
                  </a:cubicBezTo>
                  <a:lnTo>
                    <a:pt x="101635" y="221602"/>
                  </a:lnTo>
                  <a:cubicBezTo>
                    <a:pt x="74679" y="221602"/>
                    <a:pt x="48828" y="210894"/>
                    <a:pt x="29768" y="191834"/>
                  </a:cubicBezTo>
                  <a:cubicBezTo>
                    <a:pt x="10708" y="172774"/>
                    <a:pt x="0" y="146923"/>
                    <a:pt x="0" y="119967"/>
                  </a:cubicBezTo>
                  <a:lnTo>
                    <a:pt x="0" y="101635"/>
                  </a:lnTo>
                  <a:cubicBezTo>
                    <a:pt x="0" y="74679"/>
                    <a:pt x="10708" y="48828"/>
                    <a:pt x="29768" y="29768"/>
                  </a:cubicBezTo>
                  <a:cubicBezTo>
                    <a:pt x="48828" y="10708"/>
                    <a:pt x="74679" y="0"/>
                    <a:pt x="101635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2006230" cy="2597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928059" y="7127324"/>
            <a:ext cx="6308938" cy="726405"/>
            <a:chOff x="0" y="0"/>
            <a:chExt cx="1661613" cy="191317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661613" cy="191317"/>
            </a:xfrm>
            <a:custGeom>
              <a:avLst/>
              <a:gdLst/>
              <a:ahLst/>
              <a:cxnLst/>
              <a:rect r="r" b="b" t="t" l="l"/>
              <a:pathLst>
                <a:path h="191317" w="1661613">
                  <a:moveTo>
                    <a:pt x="95658" y="0"/>
                  </a:moveTo>
                  <a:lnTo>
                    <a:pt x="1565955" y="0"/>
                  </a:lnTo>
                  <a:cubicBezTo>
                    <a:pt x="1591325" y="0"/>
                    <a:pt x="1615656" y="10078"/>
                    <a:pt x="1633596" y="28018"/>
                  </a:cubicBezTo>
                  <a:cubicBezTo>
                    <a:pt x="1651535" y="45957"/>
                    <a:pt x="1661613" y="70288"/>
                    <a:pt x="1661613" y="95658"/>
                  </a:cubicBezTo>
                  <a:lnTo>
                    <a:pt x="1661613" y="95658"/>
                  </a:lnTo>
                  <a:cubicBezTo>
                    <a:pt x="1661613" y="121028"/>
                    <a:pt x="1651535" y="145359"/>
                    <a:pt x="1633596" y="163299"/>
                  </a:cubicBezTo>
                  <a:cubicBezTo>
                    <a:pt x="1615656" y="181238"/>
                    <a:pt x="1591325" y="191317"/>
                    <a:pt x="1565955" y="191317"/>
                  </a:cubicBezTo>
                  <a:lnTo>
                    <a:pt x="95658" y="191317"/>
                  </a:lnTo>
                  <a:cubicBezTo>
                    <a:pt x="70288" y="191317"/>
                    <a:pt x="45957" y="181238"/>
                    <a:pt x="28018" y="163299"/>
                  </a:cubicBezTo>
                  <a:cubicBezTo>
                    <a:pt x="10078" y="145359"/>
                    <a:pt x="0" y="121028"/>
                    <a:pt x="0" y="95658"/>
                  </a:cubicBezTo>
                  <a:lnTo>
                    <a:pt x="0" y="95658"/>
                  </a:lnTo>
                  <a:cubicBezTo>
                    <a:pt x="0" y="70288"/>
                    <a:pt x="10078" y="45957"/>
                    <a:pt x="28018" y="28018"/>
                  </a:cubicBezTo>
                  <a:cubicBezTo>
                    <a:pt x="45957" y="10078"/>
                    <a:pt x="70288" y="0"/>
                    <a:pt x="95658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1661613" cy="2294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849219" y="8120429"/>
            <a:ext cx="3957870" cy="771780"/>
            <a:chOff x="0" y="0"/>
            <a:chExt cx="1042402" cy="203267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42402" cy="203267"/>
            </a:xfrm>
            <a:custGeom>
              <a:avLst/>
              <a:gdLst/>
              <a:ahLst/>
              <a:cxnLst/>
              <a:rect r="r" b="b" t="t" l="l"/>
              <a:pathLst>
                <a:path h="203267" w="1042402">
                  <a:moveTo>
                    <a:pt x="101634" y="0"/>
                  </a:moveTo>
                  <a:lnTo>
                    <a:pt x="940768" y="0"/>
                  </a:lnTo>
                  <a:cubicBezTo>
                    <a:pt x="967723" y="0"/>
                    <a:pt x="993574" y="10708"/>
                    <a:pt x="1012634" y="29768"/>
                  </a:cubicBezTo>
                  <a:cubicBezTo>
                    <a:pt x="1031694" y="48828"/>
                    <a:pt x="1042402" y="74679"/>
                    <a:pt x="1042402" y="101634"/>
                  </a:cubicBezTo>
                  <a:lnTo>
                    <a:pt x="1042402" y="101634"/>
                  </a:lnTo>
                  <a:cubicBezTo>
                    <a:pt x="1042402" y="128588"/>
                    <a:pt x="1031694" y="154439"/>
                    <a:pt x="1012634" y="173499"/>
                  </a:cubicBezTo>
                  <a:cubicBezTo>
                    <a:pt x="993574" y="192559"/>
                    <a:pt x="967723" y="203267"/>
                    <a:pt x="940768" y="203267"/>
                  </a:cubicBezTo>
                  <a:lnTo>
                    <a:pt x="101634" y="203267"/>
                  </a:lnTo>
                  <a:cubicBezTo>
                    <a:pt x="74679" y="203267"/>
                    <a:pt x="48828" y="192559"/>
                    <a:pt x="29768" y="173499"/>
                  </a:cubicBezTo>
                  <a:cubicBezTo>
                    <a:pt x="10708" y="154439"/>
                    <a:pt x="0" y="128588"/>
                    <a:pt x="0" y="101634"/>
                  </a:cubicBezTo>
                  <a:lnTo>
                    <a:pt x="0" y="101634"/>
                  </a:lnTo>
                  <a:cubicBezTo>
                    <a:pt x="0" y="74679"/>
                    <a:pt x="10708" y="48828"/>
                    <a:pt x="29768" y="29768"/>
                  </a:cubicBezTo>
                  <a:cubicBezTo>
                    <a:pt x="48828" y="10708"/>
                    <a:pt x="74679" y="0"/>
                    <a:pt x="101634" y="0"/>
                  </a:cubicBez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1042402" cy="2413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7" id="47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78" r="0" b="-1478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1005652" y="2076885"/>
            <a:ext cx="12011468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TECHNICAL 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STACK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-422195" y="4186080"/>
            <a:ext cx="6500696" cy="437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7"/>
              </a:lnSpc>
            </a:pPr>
            <a:r>
              <a:rPr lang="en-US" b="true" sz="2541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BACKEND: LARAVEL 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179097" y="5180905"/>
            <a:ext cx="2875887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DATABASE: MYSQL 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053064" y="6266899"/>
            <a:ext cx="7385473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QUEUE SYSTEM: DEFAULT LARAVEL QUE  SYSTEM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053064" y="3181039"/>
            <a:ext cx="7272572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FRONTEND (CUSTOMER &amp; EMPLOYEE): FLUTTER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179097" y="7203524"/>
            <a:ext cx="605790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NOTIFICATIONS: FIREBASE, SMS, EMAIL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627281" y="8240461"/>
            <a:ext cx="4385894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b="true" sz="2499">
                <a:solidFill>
                  <a:srgbClr val="0E2539"/>
                </a:solidFill>
                <a:latin typeface="Roboto Bold"/>
                <a:ea typeface="Roboto Bold"/>
                <a:cs typeface="Roboto Bold"/>
                <a:sym typeface="Roboto Bold"/>
              </a:rPr>
              <a:t>PAYMENTS: RAZORPAY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21066" y="1431671"/>
            <a:ext cx="12464099" cy="8974544"/>
          </a:xfrm>
          <a:custGeom>
            <a:avLst/>
            <a:gdLst/>
            <a:ahLst/>
            <a:cxnLst/>
            <a:rect r="r" b="b" t="t" l="l"/>
            <a:pathLst>
              <a:path h="8974544" w="12464099">
                <a:moveTo>
                  <a:pt x="0" y="0"/>
                </a:moveTo>
                <a:lnTo>
                  <a:pt x="12464099" y="0"/>
                </a:lnTo>
                <a:lnTo>
                  <a:pt x="12464099" y="8974544"/>
                </a:lnTo>
                <a:lnTo>
                  <a:pt x="0" y="89745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" t="-2093" r="0" b="-209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238612" y="460513"/>
            <a:ext cx="12465214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SHINYHIVE </a:t>
            </a:r>
            <a:r>
              <a:rPr lang="en-US" sz="504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ARCHITECTURE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51622" y="394804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5" y="0"/>
                </a:lnTo>
                <a:lnTo>
                  <a:pt x="1305285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78" r="0" b="-147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274675" y="870646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1" y="0"/>
                </a:lnTo>
                <a:lnTo>
                  <a:pt x="768191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1622" y="394804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5" y="0"/>
                </a:lnTo>
                <a:lnTo>
                  <a:pt x="1305285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78" r="0" b="-147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274675" y="870646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1" y="0"/>
                </a:lnTo>
                <a:lnTo>
                  <a:pt x="768191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725378" y="1531547"/>
            <a:ext cx="11109203" cy="8461329"/>
          </a:xfrm>
          <a:custGeom>
            <a:avLst/>
            <a:gdLst/>
            <a:ahLst/>
            <a:cxnLst/>
            <a:rect r="r" b="b" t="t" l="l"/>
            <a:pathLst>
              <a:path h="8461329" w="11109203">
                <a:moveTo>
                  <a:pt x="0" y="0"/>
                </a:moveTo>
                <a:lnTo>
                  <a:pt x="11109203" y="0"/>
                </a:lnTo>
                <a:lnTo>
                  <a:pt x="11109203" y="8461328"/>
                </a:lnTo>
                <a:lnTo>
                  <a:pt x="0" y="84613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0" t="0" r="-1729" b="-28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238612" y="460513"/>
            <a:ext cx="12465214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SHINYHIVE </a:t>
            </a:r>
            <a:r>
              <a:rPr lang="en-US" sz="504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ARCHITECTURE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04265" y="2944744"/>
            <a:ext cx="2729836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EMPLOYEE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1233" y="3229607"/>
            <a:ext cx="20311802" cy="8091047"/>
            <a:chOff x="0" y="0"/>
            <a:chExt cx="5349610" cy="21309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49610" cy="2130975"/>
            </a:xfrm>
            <a:custGeom>
              <a:avLst/>
              <a:gdLst/>
              <a:ahLst/>
              <a:cxnLst/>
              <a:rect r="r" b="b" t="t" l="l"/>
              <a:pathLst>
                <a:path h="2130975" w="5349610">
                  <a:moveTo>
                    <a:pt x="0" y="0"/>
                  </a:moveTo>
                  <a:lnTo>
                    <a:pt x="5349610" y="0"/>
                  </a:lnTo>
                  <a:lnTo>
                    <a:pt x="5349610" y="2130975"/>
                  </a:lnTo>
                  <a:lnTo>
                    <a:pt x="0" y="2130975"/>
                  </a:ln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349610" cy="2169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529898" y="4552365"/>
            <a:ext cx="12497329" cy="1249732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759573" y="4182493"/>
            <a:ext cx="12497329" cy="15523794"/>
            <a:chOff x="0" y="0"/>
            <a:chExt cx="812800" cy="100963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1009635"/>
            </a:xfrm>
            <a:custGeom>
              <a:avLst/>
              <a:gdLst/>
              <a:ahLst/>
              <a:cxnLst/>
              <a:rect r="r" b="b" t="t" l="l"/>
              <a:pathLst>
                <a:path h="1009635" w="812800">
                  <a:moveTo>
                    <a:pt x="406400" y="0"/>
                  </a:moveTo>
                  <a:cubicBezTo>
                    <a:pt x="181951" y="0"/>
                    <a:pt x="0" y="226014"/>
                    <a:pt x="0" y="504817"/>
                  </a:cubicBezTo>
                  <a:cubicBezTo>
                    <a:pt x="0" y="783620"/>
                    <a:pt x="181951" y="1009635"/>
                    <a:pt x="406400" y="1009635"/>
                  </a:cubicBezTo>
                  <a:cubicBezTo>
                    <a:pt x="630849" y="1009635"/>
                    <a:pt x="812800" y="783620"/>
                    <a:pt x="812800" y="504817"/>
                  </a:cubicBezTo>
                  <a:cubicBezTo>
                    <a:pt x="812800" y="22601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56553"/>
              <a:ext cx="660400" cy="8584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78" r="0" b="-147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91053" y="1557153"/>
            <a:ext cx="8828668" cy="6553177"/>
          </a:xfrm>
          <a:custGeom>
            <a:avLst/>
            <a:gdLst/>
            <a:ahLst/>
            <a:cxnLst/>
            <a:rect r="r" b="b" t="t" l="l"/>
            <a:pathLst>
              <a:path h="6553177" w="8828668">
                <a:moveTo>
                  <a:pt x="0" y="0"/>
                </a:moveTo>
                <a:lnTo>
                  <a:pt x="8828668" y="0"/>
                </a:lnTo>
                <a:lnTo>
                  <a:pt x="8828668" y="6553177"/>
                </a:lnTo>
                <a:lnTo>
                  <a:pt x="0" y="65531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71" t="0" r="-8237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14794" y="2318520"/>
            <a:ext cx="4272492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DEMO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4794" y="3359084"/>
            <a:ext cx="11489558" cy="5230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1. Booking flow (Customer app)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2. Payment integration screen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3. Employee job view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4. Admin Panel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5. Customer App Employee App Code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6. Deploying Apps to the playstore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7.Firebase Screens</a:t>
            </a:r>
          </a:p>
          <a:p>
            <a:pPr algn="l">
              <a:lnSpc>
                <a:spcPts val="5179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269608" y="6795656"/>
            <a:ext cx="20311802" cy="6177154"/>
            <a:chOff x="0" y="0"/>
            <a:chExt cx="5349610" cy="16269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49610" cy="1626905"/>
            </a:xfrm>
            <a:custGeom>
              <a:avLst/>
              <a:gdLst/>
              <a:ahLst/>
              <a:cxnLst/>
              <a:rect r="r" b="b" t="t" l="l"/>
              <a:pathLst>
                <a:path h="1626905" w="5349610">
                  <a:moveTo>
                    <a:pt x="0" y="0"/>
                  </a:moveTo>
                  <a:lnTo>
                    <a:pt x="5349610" y="0"/>
                  </a:lnTo>
                  <a:lnTo>
                    <a:pt x="5349610" y="1626905"/>
                  </a:lnTo>
                  <a:lnTo>
                    <a:pt x="0" y="1626905"/>
                  </a:ln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349610" cy="16650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2471428" y="6795656"/>
            <a:ext cx="601505" cy="1752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6" id="6"/>
          <p:cNvSpPr/>
          <p:nvPr/>
        </p:nvSpPr>
        <p:spPr>
          <a:xfrm flipV="true">
            <a:off x="5093994" y="6795656"/>
            <a:ext cx="68388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7" id="7"/>
          <p:cNvSpPr/>
          <p:nvPr/>
        </p:nvSpPr>
        <p:spPr>
          <a:xfrm>
            <a:off x="11071051" y="6795656"/>
            <a:ext cx="878636" cy="1752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8" id="8"/>
          <p:cNvSpPr/>
          <p:nvPr/>
        </p:nvSpPr>
        <p:spPr>
          <a:xfrm>
            <a:off x="7886293" y="6795656"/>
            <a:ext cx="1016735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" id="9"/>
          <p:cNvSpPr/>
          <p:nvPr/>
        </p:nvSpPr>
        <p:spPr>
          <a:xfrm>
            <a:off x="14080351" y="6600584"/>
            <a:ext cx="883394" cy="39829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78" r="0" b="-147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030293" y="582738"/>
            <a:ext cx="1840003" cy="4088897"/>
          </a:xfrm>
          <a:custGeom>
            <a:avLst/>
            <a:gdLst/>
            <a:ahLst/>
            <a:cxnLst/>
            <a:rect r="r" b="b" t="t" l="l"/>
            <a:pathLst>
              <a:path h="4088897" w="1840003">
                <a:moveTo>
                  <a:pt x="0" y="0"/>
                </a:moveTo>
                <a:lnTo>
                  <a:pt x="1840003" y="0"/>
                </a:lnTo>
                <a:lnTo>
                  <a:pt x="1840003" y="4088897"/>
                </a:lnTo>
                <a:lnTo>
                  <a:pt x="0" y="4088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771660" y="633018"/>
            <a:ext cx="1745271" cy="3988337"/>
          </a:xfrm>
          <a:custGeom>
            <a:avLst/>
            <a:gdLst/>
            <a:ahLst/>
            <a:cxnLst/>
            <a:rect r="r" b="b" t="t" l="l"/>
            <a:pathLst>
              <a:path h="3988337" w="1745271">
                <a:moveTo>
                  <a:pt x="0" y="0"/>
                </a:moveTo>
                <a:lnTo>
                  <a:pt x="1745271" y="0"/>
                </a:lnTo>
                <a:lnTo>
                  <a:pt x="1745271" y="3988337"/>
                </a:lnTo>
                <a:lnTo>
                  <a:pt x="0" y="39883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017" r="-9040" b="-3017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16100" y="5098260"/>
            <a:ext cx="2055328" cy="4567396"/>
          </a:xfrm>
          <a:custGeom>
            <a:avLst/>
            <a:gdLst/>
            <a:ahLst/>
            <a:cxnLst/>
            <a:rect r="r" b="b" t="t" l="l"/>
            <a:pathLst>
              <a:path h="4567396" w="2055328">
                <a:moveTo>
                  <a:pt x="0" y="0"/>
                </a:moveTo>
                <a:lnTo>
                  <a:pt x="2055328" y="0"/>
                </a:lnTo>
                <a:lnTo>
                  <a:pt x="2055328" y="4567396"/>
                </a:lnTo>
                <a:lnTo>
                  <a:pt x="0" y="4567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072933" y="5159834"/>
            <a:ext cx="2021062" cy="4491248"/>
          </a:xfrm>
          <a:custGeom>
            <a:avLst/>
            <a:gdLst/>
            <a:ahLst/>
            <a:cxnLst/>
            <a:rect r="r" b="b" t="t" l="l"/>
            <a:pathLst>
              <a:path h="4491248" w="2021062">
                <a:moveTo>
                  <a:pt x="0" y="0"/>
                </a:moveTo>
                <a:lnTo>
                  <a:pt x="2021061" y="0"/>
                </a:lnTo>
                <a:lnTo>
                  <a:pt x="2021061" y="4491247"/>
                </a:lnTo>
                <a:lnTo>
                  <a:pt x="0" y="44912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777874" y="5143500"/>
            <a:ext cx="2035762" cy="4523915"/>
          </a:xfrm>
          <a:custGeom>
            <a:avLst/>
            <a:gdLst/>
            <a:ahLst/>
            <a:cxnLst/>
            <a:rect r="r" b="b" t="t" l="l"/>
            <a:pathLst>
              <a:path h="4523915" w="2035762">
                <a:moveTo>
                  <a:pt x="0" y="0"/>
                </a:moveTo>
                <a:lnTo>
                  <a:pt x="2035762" y="0"/>
                </a:lnTo>
                <a:lnTo>
                  <a:pt x="2035762" y="4523915"/>
                </a:lnTo>
                <a:lnTo>
                  <a:pt x="0" y="45239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975686" y="5058648"/>
            <a:ext cx="2073154" cy="4607008"/>
          </a:xfrm>
          <a:custGeom>
            <a:avLst/>
            <a:gdLst/>
            <a:ahLst/>
            <a:cxnLst/>
            <a:rect r="r" b="b" t="t" l="l"/>
            <a:pathLst>
              <a:path h="4607008" w="2073154">
                <a:moveTo>
                  <a:pt x="0" y="0"/>
                </a:moveTo>
                <a:lnTo>
                  <a:pt x="2073153" y="0"/>
                </a:lnTo>
                <a:lnTo>
                  <a:pt x="2073153" y="4607008"/>
                </a:lnTo>
                <a:lnTo>
                  <a:pt x="0" y="46070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024231" y="5058648"/>
            <a:ext cx="2056120" cy="4569155"/>
          </a:xfrm>
          <a:custGeom>
            <a:avLst/>
            <a:gdLst/>
            <a:ahLst/>
            <a:cxnLst/>
            <a:rect r="r" b="b" t="t" l="l"/>
            <a:pathLst>
              <a:path h="4569155" w="2056120">
                <a:moveTo>
                  <a:pt x="0" y="0"/>
                </a:moveTo>
                <a:lnTo>
                  <a:pt x="2056120" y="0"/>
                </a:lnTo>
                <a:lnTo>
                  <a:pt x="2056120" y="4569155"/>
                </a:lnTo>
                <a:lnTo>
                  <a:pt x="0" y="45691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963745" y="5000749"/>
            <a:ext cx="2125263" cy="4722807"/>
          </a:xfrm>
          <a:custGeom>
            <a:avLst/>
            <a:gdLst/>
            <a:ahLst/>
            <a:cxnLst/>
            <a:rect r="r" b="b" t="t" l="l"/>
            <a:pathLst>
              <a:path h="4722807" w="2125263">
                <a:moveTo>
                  <a:pt x="0" y="0"/>
                </a:moveTo>
                <a:lnTo>
                  <a:pt x="2125263" y="0"/>
                </a:lnTo>
                <a:lnTo>
                  <a:pt x="2125263" y="4722807"/>
                </a:lnTo>
                <a:lnTo>
                  <a:pt x="0" y="47228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230185" y="2192374"/>
            <a:ext cx="7530436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DEMO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CUSTOMER APP FLOW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052502" y="6054505"/>
            <a:ext cx="20311802" cy="6177154"/>
            <a:chOff x="0" y="0"/>
            <a:chExt cx="5349610" cy="16269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49610" cy="1626905"/>
            </a:xfrm>
            <a:custGeom>
              <a:avLst/>
              <a:gdLst/>
              <a:ahLst/>
              <a:cxnLst/>
              <a:rect r="r" b="b" t="t" l="l"/>
              <a:pathLst>
                <a:path h="1626905" w="5349610">
                  <a:moveTo>
                    <a:pt x="0" y="0"/>
                  </a:moveTo>
                  <a:lnTo>
                    <a:pt x="5349610" y="0"/>
                  </a:lnTo>
                  <a:lnTo>
                    <a:pt x="5349610" y="1626905"/>
                  </a:lnTo>
                  <a:lnTo>
                    <a:pt x="0" y="1626905"/>
                  </a:ln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349610" cy="16650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544807" y="4671635"/>
            <a:ext cx="12497329" cy="1249732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670121" y="7044963"/>
            <a:ext cx="12497329" cy="1249732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1303389" y="6054505"/>
            <a:ext cx="1853857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2" id="12"/>
          <p:cNvSpPr/>
          <p:nvPr/>
        </p:nvSpPr>
        <p:spPr>
          <a:xfrm>
            <a:off x="4191831" y="6054505"/>
            <a:ext cx="1376785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3" id="13"/>
          <p:cNvSpPr/>
          <p:nvPr/>
        </p:nvSpPr>
        <p:spPr>
          <a:xfrm>
            <a:off x="10147523" y="6054505"/>
            <a:ext cx="52882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4" id="14"/>
          <p:cNvSpPr/>
          <p:nvPr/>
        </p:nvSpPr>
        <p:spPr>
          <a:xfrm>
            <a:off x="7103399" y="6054505"/>
            <a:ext cx="1016735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15" id="15"/>
          <p:cNvSpPr/>
          <p:nvPr/>
        </p:nvSpPr>
        <p:spPr>
          <a:xfrm>
            <a:off x="12678318" y="6052831"/>
            <a:ext cx="664338" cy="3149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805070" y="4293232"/>
            <a:ext cx="1979045" cy="4397877"/>
          </a:xfrm>
          <a:custGeom>
            <a:avLst/>
            <a:gdLst/>
            <a:ahLst/>
            <a:cxnLst/>
            <a:rect r="r" b="b" t="t" l="l"/>
            <a:pathLst>
              <a:path h="4397877" w="1979045">
                <a:moveTo>
                  <a:pt x="0" y="0"/>
                </a:moveTo>
                <a:lnTo>
                  <a:pt x="1979044" y="0"/>
                </a:lnTo>
                <a:lnTo>
                  <a:pt x="1979044" y="4397877"/>
                </a:lnTo>
                <a:lnTo>
                  <a:pt x="0" y="43978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157246" y="4293232"/>
            <a:ext cx="1838157" cy="4084794"/>
          </a:xfrm>
          <a:custGeom>
            <a:avLst/>
            <a:gdLst/>
            <a:ahLst/>
            <a:cxnLst/>
            <a:rect r="r" b="b" t="t" l="l"/>
            <a:pathLst>
              <a:path h="4084794" w="1838157">
                <a:moveTo>
                  <a:pt x="0" y="0"/>
                </a:moveTo>
                <a:lnTo>
                  <a:pt x="1838157" y="0"/>
                </a:lnTo>
                <a:lnTo>
                  <a:pt x="1838157" y="4084794"/>
                </a:lnTo>
                <a:lnTo>
                  <a:pt x="0" y="40847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794630" y="4293232"/>
            <a:ext cx="1982303" cy="4405118"/>
          </a:xfrm>
          <a:custGeom>
            <a:avLst/>
            <a:gdLst/>
            <a:ahLst/>
            <a:cxnLst/>
            <a:rect r="r" b="b" t="t" l="l"/>
            <a:pathLst>
              <a:path h="4405118" w="1982303">
                <a:moveTo>
                  <a:pt x="0" y="0"/>
                </a:moveTo>
                <a:lnTo>
                  <a:pt x="1982303" y="0"/>
                </a:lnTo>
                <a:lnTo>
                  <a:pt x="1982303" y="4405118"/>
                </a:lnTo>
                <a:lnTo>
                  <a:pt x="0" y="44051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537770" y="4155051"/>
            <a:ext cx="1947502" cy="4312874"/>
          </a:xfrm>
          <a:custGeom>
            <a:avLst/>
            <a:gdLst/>
            <a:ahLst/>
            <a:cxnLst/>
            <a:rect r="r" b="b" t="t" l="l"/>
            <a:pathLst>
              <a:path h="4312874" w="1947502">
                <a:moveTo>
                  <a:pt x="0" y="0"/>
                </a:moveTo>
                <a:lnTo>
                  <a:pt x="1947503" y="0"/>
                </a:lnTo>
                <a:lnTo>
                  <a:pt x="1947503" y="4312874"/>
                </a:lnTo>
                <a:lnTo>
                  <a:pt x="0" y="43128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345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115687" y="4155051"/>
            <a:ext cx="2002064" cy="4449031"/>
          </a:xfrm>
          <a:custGeom>
            <a:avLst/>
            <a:gdLst/>
            <a:ahLst/>
            <a:cxnLst/>
            <a:rect r="r" b="b" t="t" l="l"/>
            <a:pathLst>
              <a:path h="4449031" w="2002064">
                <a:moveTo>
                  <a:pt x="0" y="0"/>
                </a:moveTo>
                <a:lnTo>
                  <a:pt x="2002064" y="0"/>
                </a:lnTo>
                <a:lnTo>
                  <a:pt x="2002064" y="4449031"/>
                </a:lnTo>
                <a:lnTo>
                  <a:pt x="0" y="44490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676345" y="4267755"/>
            <a:ext cx="2001974" cy="4448830"/>
          </a:xfrm>
          <a:custGeom>
            <a:avLst/>
            <a:gdLst/>
            <a:ahLst/>
            <a:cxnLst/>
            <a:rect r="r" b="b" t="t" l="l"/>
            <a:pathLst>
              <a:path h="4448830" w="2001974">
                <a:moveTo>
                  <a:pt x="0" y="0"/>
                </a:moveTo>
                <a:lnTo>
                  <a:pt x="2001973" y="0"/>
                </a:lnTo>
                <a:lnTo>
                  <a:pt x="2001973" y="4448831"/>
                </a:lnTo>
                <a:lnTo>
                  <a:pt x="0" y="44488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240293" y="4293232"/>
            <a:ext cx="1997817" cy="4439594"/>
          </a:xfrm>
          <a:custGeom>
            <a:avLst/>
            <a:gdLst/>
            <a:ahLst/>
            <a:cxnLst/>
            <a:rect r="r" b="b" t="t" l="l"/>
            <a:pathLst>
              <a:path h="4439594" w="1997817">
                <a:moveTo>
                  <a:pt x="0" y="0"/>
                </a:moveTo>
                <a:lnTo>
                  <a:pt x="1997818" y="0"/>
                </a:lnTo>
                <a:lnTo>
                  <a:pt x="1997818" y="4439594"/>
                </a:lnTo>
                <a:lnTo>
                  <a:pt x="0" y="44395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230185" y="2192374"/>
            <a:ext cx="7530436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E253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DEMO </a:t>
            </a:r>
          </a:p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EMPLOYEE APP FLOW</a:t>
            </a:r>
          </a:p>
        </p:txBody>
      </p:sp>
      <p:sp>
        <p:nvSpPr>
          <p:cNvPr name="AutoShape 24" id="24"/>
          <p:cNvSpPr/>
          <p:nvPr/>
        </p:nvSpPr>
        <p:spPr>
          <a:xfrm flipV="true">
            <a:off x="15238111" y="6105025"/>
            <a:ext cx="555617" cy="808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478" r="0" b="-1478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7299419"/>
            <a:ext cx="10344537" cy="10344537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573241" y="1771535"/>
            <a:ext cx="8686059" cy="6743931"/>
            <a:chOff x="0" y="0"/>
            <a:chExt cx="2287686" cy="177617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87686" cy="1776179"/>
            </a:xfrm>
            <a:custGeom>
              <a:avLst/>
              <a:gdLst/>
              <a:ahLst/>
              <a:cxnLst/>
              <a:rect r="r" b="b" t="t" l="l"/>
              <a:pathLst>
                <a:path h="1776179" w="2287686">
                  <a:moveTo>
                    <a:pt x="70413" y="0"/>
                  </a:moveTo>
                  <a:lnTo>
                    <a:pt x="2217273" y="0"/>
                  </a:lnTo>
                  <a:cubicBezTo>
                    <a:pt x="2256161" y="0"/>
                    <a:pt x="2287686" y="31525"/>
                    <a:pt x="2287686" y="70413"/>
                  </a:cubicBezTo>
                  <a:lnTo>
                    <a:pt x="2287686" y="1705766"/>
                  </a:lnTo>
                  <a:cubicBezTo>
                    <a:pt x="2287686" y="1724441"/>
                    <a:pt x="2280268" y="1742351"/>
                    <a:pt x="2267063" y="1755556"/>
                  </a:cubicBezTo>
                  <a:cubicBezTo>
                    <a:pt x="2253858" y="1768761"/>
                    <a:pt x="2235948" y="1776179"/>
                    <a:pt x="2217273" y="1776179"/>
                  </a:cubicBezTo>
                  <a:lnTo>
                    <a:pt x="70413" y="1776179"/>
                  </a:lnTo>
                  <a:cubicBezTo>
                    <a:pt x="31525" y="1776179"/>
                    <a:pt x="0" y="1744654"/>
                    <a:pt x="0" y="1705766"/>
                  </a:cubicBezTo>
                  <a:lnTo>
                    <a:pt x="0" y="70413"/>
                  </a:lnTo>
                  <a:cubicBezTo>
                    <a:pt x="0" y="51738"/>
                    <a:pt x="7418" y="33829"/>
                    <a:pt x="20623" y="20623"/>
                  </a:cubicBezTo>
                  <a:cubicBezTo>
                    <a:pt x="33829" y="7418"/>
                    <a:pt x="51738" y="0"/>
                    <a:pt x="70413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287686" cy="18142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9097094"/>
            <a:ext cx="18288000" cy="1336565"/>
            <a:chOff x="0" y="0"/>
            <a:chExt cx="4816593" cy="3520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52017"/>
            </a:xfrm>
            <a:custGeom>
              <a:avLst/>
              <a:gdLst/>
              <a:ahLst/>
              <a:cxnLst/>
              <a:rect r="r" b="b" t="t" l="l"/>
              <a:pathLst>
                <a:path h="3520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017"/>
                  </a:lnTo>
                  <a:lnTo>
                    <a:pt x="0" y="352017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816593" cy="390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true" rot="-5400000">
            <a:off x="-126910" y="7099006"/>
            <a:ext cx="2100487" cy="1895689"/>
          </a:xfrm>
          <a:custGeom>
            <a:avLst/>
            <a:gdLst/>
            <a:ahLst/>
            <a:cxnLst/>
            <a:rect r="r" b="b" t="t" l="l"/>
            <a:pathLst>
              <a:path h="1895689" w="2100487">
                <a:moveTo>
                  <a:pt x="2100487" y="1895689"/>
                </a:moveTo>
                <a:lnTo>
                  <a:pt x="0" y="1895689"/>
                </a:lnTo>
                <a:lnTo>
                  <a:pt x="0" y="0"/>
                </a:lnTo>
                <a:lnTo>
                  <a:pt x="2100487" y="0"/>
                </a:lnTo>
                <a:lnTo>
                  <a:pt x="2100487" y="1895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661025" y="4151949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2" y="0"/>
                </a:lnTo>
                <a:lnTo>
                  <a:pt x="768192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7516475" y="9097094"/>
            <a:ext cx="1543050" cy="3086100"/>
            <a:chOff x="0" y="0"/>
            <a:chExt cx="4064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281032" y="3437486"/>
            <a:ext cx="7764089" cy="5659608"/>
          </a:xfrm>
          <a:custGeom>
            <a:avLst/>
            <a:gdLst/>
            <a:ahLst/>
            <a:cxnLst/>
            <a:rect r="r" b="b" t="t" l="l"/>
            <a:pathLst>
              <a:path h="5659608" w="7764089">
                <a:moveTo>
                  <a:pt x="0" y="0"/>
                </a:moveTo>
                <a:lnTo>
                  <a:pt x="7764089" y="0"/>
                </a:lnTo>
                <a:lnTo>
                  <a:pt x="7764089" y="5659608"/>
                </a:lnTo>
                <a:lnTo>
                  <a:pt x="0" y="56596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602" t="0" r="-4602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072309" y="1861239"/>
            <a:ext cx="7858751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CHALLENGES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144000" y="2556564"/>
            <a:ext cx="11489558" cy="3258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1. Managing recurring services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 efficiently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2. </a:t>
            </a: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Handling payment failures &amp; retries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3. Ensuring real-time notifications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4. Synchronizing employee schedules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923334" y="394804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5" y="0"/>
                </a:lnTo>
                <a:lnTo>
                  <a:pt x="1305285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478" r="0" b="-1478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-7299419"/>
            <a:ext cx="10344537" cy="10344537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573241" y="1771535"/>
            <a:ext cx="8686059" cy="6743931"/>
            <a:chOff x="0" y="0"/>
            <a:chExt cx="2287686" cy="177617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87686" cy="1776179"/>
            </a:xfrm>
            <a:custGeom>
              <a:avLst/>
              <a:gdLst/>
              <a:ahLst/>
              <a:cxnLst/>
              <a:rect r="r" b="b" t="t" l="l"/>
              <a:pathLst>
                <a:path h="1776179" w="2287686">
                  <a:moveTo>
                    <a:pt x="70413" y="0"/>
                  </a:moveTo>
                  <a:lnTo>
                    <a:pt x="2217273" y="0"/>
                  </a:lnTo>
                  <a:cubicBezTo>
                    <a:pt x="2256161" y="0"/>
                    <a:pt x="2287686" y="31525"/>
                    <a:pt x="2287686" y="70413"/>
                  </a:cubicBezTo>
                  <a:lnTo>
                    <a:pt x="2287686" y="1705766"/>
                  </a:lnTo>
                  <a:cubicBezTo>
                    <a:pt x="2287686" y="1724441"/>
                    <a:pt x="2280268" y="1742351"/>
                    <a:pt x="2267063" y="1755556"/>
                  </a:cubicBezTo>
                  <a:cubicBezTo>
                    <a:pt x="2253858" y="1768761"/>
                    <a:pt x="2235948" y="1776179"/>
                    <a:pt x="2217273" y="1776179"/>
                  </a:cubicBezTo>
                  <a:lnTo>
                    <a:pt x="70413" y="1776179"/>
                  </a:lnTo>
                  <a:cubicBezTo>
                    <a:pt x="31525" y="1776179"/>
                    <a:pt x="0" y="1744654"/>
                    <a:pt x="0" y="1705766"/>
                  </a:cubicBezTo>
                  <a:lnTo>
                    <a:pt x="0" y="70413"/>
                  </a:lnTo>
                  <a:cubicBezTo>
                    <a:pt x="0" y="51738"/>
                    <a:pt x="7418" y="33829"/>
                    <a:pt x="20623" y="20623"/>
                  </a:cubicBezTo>
                  <a:cubicBezTo>
                    <a:pt x="33829" y="7418"/>
                    <a:pt x="51738" y="0"/>
                    <a:pt x="70413" y="0"/>
                  </a:cubicBezTo>
                  <a:close/>
                </a:path>
              </a:pathLst>
            </a:custGeom>
            <a:solidFill>
              <a:srgbClr val="EAF5F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287686" cy="18142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9097094"/>
            <a:ext cx="18288000" cy="1336565"/>
            <a:chOff x="0" y="0"/>
            <a:chExt cx="4816593" cy="3520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352017"/>
            </a:xfrm>
            <a:custGeom>
              <a:avLst/>
              <a:gdLst/>
              <a:ahLst/>
              <a:cxnLst/>
              <a:rect r="r" b="b" t="t" l="l"/>
              <a:pathLst>
                <a:path h="3520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52017"/>
                  </a:lnTo>
                  <a:lnTo>
                    <a:pt x="0" y="352017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816593" cy="390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true" rot="-5400000">
            <a:off x="-126910" y="7099006"/>
            <a:ext cx="2100487" cy="1895689"/>
          </a:xfrm>
          <a:custGeom>
            <a:avLst/>
            <a:gdLst/>
            <a:ahLst/>
            <a:cxnLst/>
            <a:rect r="r" b="b" t="t" l="l"/>
            <a:pathLst>
              <a:path h="1895689" w="2100487">
                <a:moveTo>
                  <a:pt x="2100487" y="1895689"/>
                </a:moveTo>
                <a:lnTo>
                  <a:pt x="0" y="1895689"/>
                </a:lnTo>
                <a:lnTo>
                  <a:pt x="0" y="0"/>
                </a:lnTo>
                <a:lnTo>
                  <a:pt x="2100487" y="0"/>
                </a:lnTo>
                <a:lnTo>
                  <a:pt x="2100487" y="189568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30978" y="3729188"/>
            <a:ext cx="7151436" cy="6704471"/>
          </a:xfrm>
          <a:custGeom>
            <a:avLst/>
            <a:gdLst/>
            <a:ahLst/>
            <a:cxnLst/>
            <a:rect r="r" b="b" t="t" l="l"/>
            <a:pathLst>
              <a:path h="6704471" w="7151436">
                <a:moveTo>
                  <a:pt x="0" y="0"/>
                </a:moveTo>
                <a:lnTo>
                  <a:pt x="7151436" y="0"/>
                </a:lnTo>
                <a:lnTo>
                  <a:pt x="7151436" y="6704471"/>
                </a:lnTo>
                <a:lnTo>
                  <a:pt x="0" y="67044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661025" y="4151949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2" y="0"/>
                </a:lnTo>
                <a:lnTo>
                  <a:pt x="768192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7516475" y="9097094"/>
            <a:ext cx="1543050" cy="3086100"/>
            <a:chOff x="0" y="0"/>
            <a:chExt cx="4064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2072309" y="2242239"/>
            <a:ext cx="7858751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SOLUTIONS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144000" y="2556564"/>
            <a:ext cx="11489558" cy="3916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1.Cron jobs for recurring services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2. Retry logic for failed payments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3. Queue system + Firebase for 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real-time push notifications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4. Optimized employee assignment 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E2539"/>
                </a:solidFill>
                <a:latin typeface="Roboto"/>
                <a:ea typeface="Roboto"/>
                <a:cs typeface="Roboto"/>
                <a:sym typeface="Roboto"/>
              </a:rPr>
              <a:t>algorithm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478" r="0" b="-1478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59007" y="-3152601"/>
            <a:ext cx="5183216" cy="5183216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AF5FA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340007" y="-2771601"/>
            <a:ext cx="4421216" cy="442121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AF5FA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766853" y="-2344754"/>
            <a:ext cx="3567523" cy="356752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EAF5FA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801723" y="-7353829"/>
            <a:ext cx="12497329" cy="1249732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0" y="3076575"/>
            <a:ext cx="18288000" cy="7955900"/>
            <a:chOff x="0" y="0"/>
            <a:chExt cx="4816593" cy="209538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816592" cy="2095381"/>
            </a:xfrm>
            <a:custGeom>
              <a:avLst/>
              <a:gdLst/>
              <a:ahLst/>
              <a:cxnLst/>
              <a:rect r="r" b="b" t="t" l="l"/>
              <a:pathLst>
                <a:path h="209538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095381"/>
                  </a:lnTo>
                  <a:lnTo>
                    <a:pt x="0" y="2095381"/>
                  </a:lnTo>
                  <a:close/>
                </a:path>
              </a:pathLst>
            </a:custGeom>
            <a:solidFill>
              <a:srgbClr val="319ACA">
                <a:alpha val="9804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816593" cy="2133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-126504" y="9200009"/>
            <a:ext cx="1543050" cy="3086100"/>
            <a:chOff x="0" y="0"/>
            <a:chExt cx="4064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06400" cy="812800"/>
            </a:xfrm>
            <a:custGeom>
              <a:avLst/>
              <a:gdLst/>
              <a:ahLst/>
              <a:cxnLst/>
              <a:rect r="r" b="b" t="t" l="l"/>
              <a:pathLst>
                <a:path h="812800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064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45021" y="9200009"/>
            <a:ext cx="21233670" cy="3086100"/>
            <a:chOff x="0" y="0"/>
            <a:chExt cx="5592407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592407" cy="812800"/>
            </a:xfrm>
            <a:custGeom>
              <a:avLst/>
              <a:gdLst/>
              <a:ahLst/>
              <a:cxnLst/>
              <a:rect r="r" b="b" t="t" l="l"/>
              <a:pathLst>
                <a:path h="812800" w="5592407">
                  <a:moveTo>
                    <a:pt x="0" y="0"/>
                  </a:moveTo>
                  <a:lnTo>
                    <a:pt x="5592407" y="0"/>
                  </a:lnTo>
                  <a:lnTo>
                    <a:pt x="559240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5592407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668087" y="3009636"/>
            <a:ext cx="12497329" cy="12497329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-10800000">
            <a:off x="0" y="0"/>
            <a:ext cx="2333986" cy="2106422"/>
          </a:xfrm>
          <a:custGeom>
            <a:avLst/>
            <a:gdLst/>
            <a:ahLst/>
            <a:cxnLst/>
            <a:rect r="r" b="b" t="t" l="l"/>
            <a:pathLst>
              <a:path h="2106422" w="2333986">
                <a:moveTo>
                  <a:pt x="0" y="0"/>
                </a:moveTo>
                <a:lnTo>
                  <a:pt x="2333986" y="0"/>
                </a:lnTo>
                <a:lnTo>
                  <a:pt x="2333986" y="2106422"/>
                </a:lnTo>
                <a:lnTo>
                  <a:pt x="0" y="21064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533936" y="8572831"/>
            <a:ext cx="725364" cy="685469"/>
          </a:xfrm>
          <a:custGeom>
            <a:avLst/>
            <a:gdLst/>
            <a:ahLst/>
            <a:cxnLst/>
            <a:rect r="r" b="b" t="t" l="l"/>
            <a:pathLst>
              <a:path h="685469" w="725364">
                <a:moveTo>
                  <a:pt x="0" y="0"/>
                </a:moveTo>
                <a:lnTo>
                  <a:pt x="725364" y="0"/>
                </a:lnTo>
                <a:lnTo>
                  <a:pt x="725364" y="685469"/>
                </a:lnTo>
                <a:lnTo>
                  <a:pt x="0" y="6854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416546" y="777304"/>
            <a:ext cx="586256" cy="551814"/>
          </a:xfrm>
          <a:custGeom>
            <a:avLst/>
            <a:gdLst/>
            <a:ahLst/>
            <a:cxnLst/>
            <a:rect r="r" b="b" t="t" l="l"/>
            <a:pathLst>
              <a:path h="551814" w="586256">
                <a:moveTo>
                  <a:pt x="0" y="0"/>
                </a:moveTo>
                <a:lnTo>
                  <a:pt x="586256" y="0"/>
                </a:lnTo>
                <a:lnTo>
                  <a:pt x="586256" y="551814"/>
                </a:lnTo>
                <a:lnTo>
                  <a:pt x="0" y="5518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0033532" y="2787159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1" y="0"/>
                </a:lnTo>
                <a:lnTo>
                  <a:pt x="768191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028700" y="419315"/>
            <a:ext cx="1305286" cy="1267792"/>
          </a:xfrm>
          <a:custGeom>
            <a:avLst/>
            <a:gdLst/>
            <a:ahLst/>
            <a:cxnLst/>
            <a:rect r="r" b="b" t="t" l="l"/>
            <a:pathLst>
              <a:path h="1267792" w="1305286">
                <a:moveTo>
                  <a:pt x="0" y="0"/>
                </a:moveTo>
                <a:lnTo>
                  <a:pt x="1305286" y="0"/>
                </a:lnTo>
                <a:lnTo>
                  <a:pt x="1305286" y="1267792"/>
                </a:lnTo>
                <a:lnTo>
                  <a:pt x="0" y="12677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478" r="0" b="-1478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0801723" y="1053211"/>
            <a:ext cx="7448184" cy="8205089"/>
          </a:xfrm>
          <a:custGeom>
            <a:avLst/>
            <a:gdLst/>
            <a:ahLst/>
            <a:cxnLst/>
            <a:rect r="r" b="b" t="t" l="l"/>
            <a:pathLst>
              <a:path h="8205089" w="7448184">
                <a:moveTo>
                  <a:pt x="0" y="0"/>
                </a:moveTo>
                <a:lnTo>
                  <a:pt x="7448185" y="0"/>
                </a:lnTo>
                <a:lnTo>
                  <a:pt x="7448185" y="8205089"/>
                </a:lnTo>
                <a:lnTo>
                  <a:pt x="0" y="8205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6662" t="0" r="-38683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028700" y="2210498"/>
            <a:ext cx="8114064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504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CONCLUSION</a:t>
            </a:r>
            <a:r>
              <a:rPr lang="en-US" sz="504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24163" y="4005640"/>
            <a:ext cx="12307512" cy="4203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i="true">
                <a:solidFill>
                  <a:srgbClr val="0E2539"/>
                </a:solidFill>
                <a:latin typeface="Amaranth Italics"/>
                <a:ea typeface="Amaranth Italics"/>
                <a:cs typeface="Amaranth Italics"/>
                <a:sym typeface="Amaranth Italics"/>
              </a:rPr>
              <a:t>-ShinyHive brings convenience &amp; efficiency to</a:t>
            </a:r>
          </a:p>
          <a:p>
            <a:pPr algn="l">
              <a:lnSpc>
                <a:spcPts val="5600"/>
              </a:lnSpc>
            </a:pPr>
            <a:r>
              <a:rPr lang="en-US" sz="4000" i="true">
                <a:solidFill>
                  <a:srgbClr val="0E2539"/>
                </a:solidFill>
                <a:latin typeface="Amaranth Italics"/>
                <a:ea typeface="Amaranth Italics"/>
                <a:cs typeface="Amaranth Italics"/>
                <a:sym typeface="Amaranth Italics"/>
              </a:rPr>
              <a:t> bathroom cleaning services</a:t>
            </a:r>
          </a:p>
          <a:p>
            <a:pPr algn="l">
              <a:lnSpc>
                <a:spcPts val="5600"/>
              </a:lnSpc>
            </a:pPr>
            <a:r>
              <a:rPr lang="en-US" sz="4000" i="true">
                <a:solidFill>
                  <a:srgbClr val="0E2539"/>
                </a:solidFill>
                <a:latin typeface="Amaranth Italics"/>
                <a:ea typeface="Amaranth Italics"/>
                <a:cs typeface="Amaranth Italics"/>
                <a:sym typeface="Amaranth Italics"/>
              </a:rPr>
              <a:t>- Delivers value to customers, employees, and administrators</a:t>
            </a:r>
          </a:p>
          <a:p>
            <a:pPr algn="l">
              <a:lnSpc>
                <a:spcPts val="5600"/>
              </a:lnSpc>
            </a:pPr>
            <a:r>
              <a:rPr lang="en-US" sz="4000" i="true">
                <a:solidFill>
                  <a:srgbClr val="0E2539"/>
                </a:solidFill>
                <a:latin typeface="Amaranth Italics"/>
                <a:ea typeface="Amaranth Italics"/>
                <a:cs typeface="Amaranth Italics"/>
                <a:sym typeface="Amaranth Italics"/>
              </a:rPr>
              <a:t>-Scalable solution for future service</a:t>
            </a:r>
          </a:p>
          <a:p>
            <a:pPr algn="l">
              <a:lnSpc>
                <a:spcPts val="5600"/>
              </a:lnSpc>
            </a:pPr>
            <a:r>
              <a:rPr lang="en-US" sz="4000" i="true">
                <a:solidFill>
                  <a:srgbClr val="0E2539"/>
                </a:solidFill>
                <a:latin typeface="Amaranth Italics"/>
                <a:ea typeface="Amaranth Italics"/>
                <a:cs typeface="Amaranth Italics"/>
                <a:sym typeface="Amaranth Italics"/>
              </a:rPr>
              <a:t> expansions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2458242"/>
            <a:ext cx="18288000" cy="4916483"/>
            <a:chOff x="0" y="0"/>
            <a:chExt cx="4816593" cy="12948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1294876"/>
            </a:xfrm>
            <a:custGeom>
              <a:avLst/>
              <a:gdLst/>
              <a:ahLst/>
              <a:cxnLst/>
              <a:rect r="r" b="b" t="t" l="l"/>
              <a:pathLst>
                <a:path h="129487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294876"/>
                  </a:lnTo>
                  <a:lnTo>
                    <a:pt x="0" y="1294876"/>
                  </a:lnTo>
                  <a:close/>
                </a:path>
              </a:pathLst>
            </a:custGeom>
            <a:solidFill>
              <a:srgbClr val="319AC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13329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7516475" y="-2458242"/>
            <a:ext cx="1543050" cy="4916483"/>
            <a:chOff x="0" y="0"/>
            <a:chExt cx="406400" cy="129487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6400" cy="1294876"/>
            </a:xfrm>
            <a:custGeom>
              <a:avLst/>
              <a:gdLst/>
              <a:ahLst/>
              <a:cxnLst/>
              <a:rect r="r" b="b" t="t" l="l"/>
              <a:pathLst>
                <a:path h="1294876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1294876"/>
                  </a:lnTo>
                  <a:lnTo>
                    <a:pt x="0" y="1294876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6400" cy="13329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771525" y="-2458242"/>
            <a:ext cx="1543050" cy="4916483"/>
            <a:chOff x="0" y="0"/>
            <a:chExt cx="406400" cy="129487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6400" cy="1294876"/>
            </a:xfrm>
            <a:custGeom>
              <a:avLst/>
              <a:gdLst/>
              <a:ahLst/>
              <a:cxnLst/>
              <a:rect r="r" b="b" t="t" l="l"/>
              <a:pathLst>
                <a:path h="1294876" w="406400">
                  <a:moveTo>
                    <a:pt x="0" y="0"/>
                  </a:moveTo>
                  <a:lnTo>
                    <a:pt x="406400" y="0"/>
                  </a:lnTo>
                  <a:lnTo>
                    <a:pt x="406400" y="1294876"/>
                  </a:lnTo>
                  <a:lnTo>
                    <a:pt x="0" y="1294876"/>
                  </a:lnTo>
                  <a:close/>
                </a:path>
              </a:pathLst>
            </a:custGeom>
            <a:solidFill>
              <a:srgbClr val="D2BC1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06400" cy="13329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798544" y="-7238599"/>
            <a:ext cx="12690911" cy="12690911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69A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3719448" y="-138187"/>
            <a:ext cx="10849104" cy="5424552"/>
            <a:chOff x="0" y="0"/>
            <a:chExt cx="6350000" cy="317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3175000"/>
            </a:xfrm>
            <a:custGeom>
              <a:avLst/>
              <a:gdLst/>
              <a:ahLst/>
              <a:cxnLst/>
              <a:rect r="r" b="b" t="t" l="l"/>
              <a:pathLst>
                <a:path h="3175000" w="6350000">
                  <a:moveTo>
                    <a:pt x="3175000" y="3175000"/>
                  </a:moveTo>
                  <a:cubicBezTo>
                    <a:pt x="1421498" y="3175000"/>
                    <a:pt x="0" y="1753502"/>
                    <a:pt x="0" y="0"/>
                  </a:cubicBezTo>
                  <a:lnTo>
                    <a:pt x="6350000" y="0"/>
                  </a:lnTo>
                  <a:cubicBezTo>
                    <a:pt x="6350000" y="1753502"/>
                    <a:pt x="4928502" y="3175000"/>
                    <a:pt x="3175000" y="3175000"/>
                  </a:cubicBezTo>
                  <a:close/>
                </a:path>
              </a:pathLst>
            </a:custGeom>
            <a:blipFill>
              <a:blip r:embed="rId2"/>
              <a:stretch>
                <a:fillRect l="0" t="-102963" r="0" b="-102963"/>
              </a:stretch>
            </a:blipFill>
            <a:ln w="1905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16" id="16"/>
          <p:cNvSpPr/>
          <p:nvPr/>
        </p:nvSpPr>
        <p:spPr>
          <a:xfrm flipH="true" flipV="true" rot="-5400000">
            <a:off x="1008752" y="8552884"/>
            <a:ext cx="725364" cy="685469"/>
          </a:xfrm>
          <a:custGeom>
            <a:avLst/>
            <a:gdLst/>
            <a:ahLst/>
            <a:cxnLst/>
            <a:rect r="r" b="b" t="t" l="l"/>
            <a:pathLst>
              <a:path h="685469" w="725364">
                <a:moveTo>
                  <a:pt x="725364" y="685468"/>
                </a:moveTo>
                <a:lnTo>
                  <a:pt x="0" y="685468"/>
                </a:lnTo>
                <a:lnTo>
                  <a:pt x="0" y="0"/>
                </a:lnTo>
                <a:lnTo>
                  <a:pt x="725364" y="0"/>
                </a:lnTo>
                <a:lnTo>
                  <a:pt x="725364" y="68546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-5400000">
            <a:off x="16553884" y="8552884"/>
            <a:ext cx="725364" cy="685469"/>
          </a:xfrm>
          <a:custGeom>
            <a:avLst/>
            <a:gdLst/>
            <a:ahLst/>
            <a:cxnLst/>
            <a:rect r="r" b="b" t="t" l="l"/>
            <a:pathLst>
              <a:path h="685469" w="725364">
                <a:moveTo>
                  <a:pt x="725364" y="0"/>
                </a:moveTo>
                <a:lnTo>
                  <a:pt x="0" y="0"/>
                </a:lnTo>
                <a:lnTo>
                  <a:pt x="0" y="685468"/>
                </a:lnTo>
                <a:lnTo>
                  <a:pt x="725364" y="685468"/>
                </a:lnTo>
                <a:lnTo>
                  <a:pt x="72536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573831" y="2990454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0" y="0"/>
                </a:moveTo>
                <a:lnTo>
                  <a:pt x="768192" y="0"/>
                </a:lnTo>
                <a:lnTo>
                  <a:pt x="768192" y="791950"/>
                </a:lnTo>
                <a:lnTo>
                  <a:pt x="0" y="7919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0">
            <a:off x="945977" y="2990454"/>
            <a:ext cx="768192" cy="791950"/>
          </a:xfrm>
          <a:custGeom>
            <a:avLst/>
            <a:gdLst/>
            <a:ahLst/>
            <a:cxnLst/>
            <a:rect r="r" b="b" t="t" l="l"/>
            <a:pathLst>
              <a:path h="791950" w="768192">
                <a:moveTo>
                  <a:pt x="768192" y="0"/>
                </a:moveTo>
                <a:lnTo>
                  <a:pt x="0" y="0"/>
                </a:lnTo>
                <a:lnTo>
                  <a:pt x="0" y="791950"/>
                </a:lnTo>
                <a:lnTo>
                  <a:pt x="768192" y="791950"/>
                </a:lnTo>
                <a:lnTo>
                  <a:pt x="76819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411379" y="5849404"/>
            <a:ext cx="13465241" cy="1171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7700">
                <a:solidFill>
                  <a:srgbClr val="3769A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DAG2yFMqwnU</dc:identifier>
  <dcterms:modified xsi:type="dcterms:W3CDTF">2011-08-01T06:04:30Z</dcterms:modified>
  <cp:revision>1</cp:revision>
  <dc:title>White Blue And Yellow Modern Cleaning Service Presentation</dc:title>
</cp:coreProperties>
</file>