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8" r:id="rId9"/>
    <p:sldId id="262" r:id="rId10"/>
    <p:sldId id="263" r:id="rId11"/>
    <p:sldId id="269" r:id="rId12"/>
    <p:sldId id="272" r:id="rId13"/>
    <p:sldId id="273" r:id="rId14"/>
    <p:sldId id="270" r:id="rId15"/>
    <p:sldId id="265" r:id="rId16"/>
    <p:sldId id="271" r:id="rId17"/>
  </p:sldIdLst>
  <p:sldSz cx="14630400" cy="8229600"/>
  <p:notesSz cx="8229600" cy="14630400"/>
  <p:embeddedFontLst>
    <p:embeddedFont>
      <p:font typeface="Bitter" panose="020B0604020202020204" charset="0"/>
      <p:regular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Lucida Handwriting" panose="03010101010101010101" pitchFamily="66" charset="0"/>
      <p:regular r:id="rId24"/>
    </p:embeddedFont>
    <p:embeddedFont>
      <p:font typeface="Raavi" panose="020B0502040204020203" pitchFamily="3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D1F"/>
    <a:srgbClr val="006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10"/>
  </p:normalViewPr>
  <p:slideViewPr>
    <p:cSldViewPr snapToGrid="0" snapToObjects="1">
      <p:cViewPr>
        <p:scale>
          <a:sx n="75" d="100"/>
          <a:sy n="75" d="100"/>
        </p:scale>
        <p:origin x="293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EB2B7-78C6-477D-96EE-814B3FCF0CFE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0471042-C44D-41BA-8584-1556F2CFE3B4}">
      <dgm:prSet phldrT="[Text]"/>
      <dgm:spPr>
        <a:solidFill>
          <a:srgbClr val="006FAC"/>
        </a:solidFill>
      </dgm:spPr>
      <dgm:t>
        <a:bodyPr/>
        <a:lstStyle/>
        <a:p>
          <a:pPr>
            <a:buNone/>
          </a:pPr>
          <a:r>
            <a:rPr lang="en-US" b="1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Kafka Streaming</a:t>
          </a:r>
          <a:endParaRPr lang="en-IN" dirty="0"/>
        </a:p>
      </dgm:t>
    </dgm:pt>
    <dgm:pt modelId="{EE6A9354-222F-48E2-9EE9-92E7046F22D6}" type="parTrans" cxnId="{533B9147-409B-4FE4-9339-CE3912325F4E}">
      <dgm:prSet/>
      <dgm:spPr/>
      <dgm:t>
        <a:bodyPr/>
        <a:lstStyle/>
        <a:p>
          <a:endParaRPr lang="en-IN"/>
        </a:p>
      </dgm:t>
    </dgm:pt>
    <dgm:pt modelId="{5BF3C9D7-A835-4E77-9C3D-C44D7073BE3C}" type="sibTrans" cxnId="{533B9147-409B-4FE4-9339-CE3912325F4E}">
      <dgm:prSet custT="1"/>
      <dgm:spPr>
        <a:solidFill>
          <a:srgbClr val="006FAC"/>
        </a:solidFill>
      </dgm:spPr>
      <dgm:t>
        <a:bodyPr/>
        <a:lstStyle/>
        <a:p>
          <a:r>
            <a:rPr lang="en-US" sz="1600" b="1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User Actions</a:t>
          </a:r>
          <a:endParaRPr lang="en-IN" sz="1600" dirty="0"/>
        </a:p>
      </dgm:t>
    </dgm:pt>
    <dgm:pt modelId="{F1B7BF89-4C47-4B41-9221-BBC21FCFF68C}">
      <dgm:prSet phldrT="[Text]"/>
      <dgm:spPr>
        <a:solidFill>
          <a:srgbClr val="006FAC"/>
        </a:solidFill>
      </dgm:spPr>
      <dgm:t>
        <a:bodyPr/>
        <a:lstStyle/>
        <a:p>
          <a:pPr>
            <a:buNone/>
          </a:pPr>
          <a:r>
            <a:rPr lang="en-US" b="1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Espresso Storage</a:t>
          </a:r>
          <a:endParaRPr lang="en-IN" dirty="0"/>
        </a:p>
      </dgm:t>
    </dgm:pt>
    <dgm:pt modelId="{A8240D97-43E4-4D67-8478-E53C1DFFB58B}" type="parTrans" cxnId="{A0D0A796-2909-4C63-97CE-46E57B507355}">
      <dgm:prSet/>
      <dgm:spPr/>
      <dgm:t>
        <a:bodyPr/>
        <a:lstStyle/>
        <a:p>
          <a:endParaRPr lang="en-IN"/>
        </a:p>
      </dgm:t>
    </dgm:pt>
    <dgm:pt modelId="{B7FAC72F-180A-4B7D-B722-93E92CE7FB71}" type="sibTrans" cxnId="{A0D0A796-2909-4C63-97CE-46E57B507355}">
      <dgm:prSet custT="1"/>
      <dgm:spPr>
        <a:solidFill>
          <a:srgbClr val="006FAC"/>
        </a:solidFill>
      </dgm:spPr>
      <dgm:t>
        <a:bodyPr/>
        <a:lstStyle/>
        <a:p>
          <a:pPr>
            <a:buNone/>
          </a:pPr>
          <a:r>
            <a:rPr lang="en-US" sz="1600" b="1" dirty="0" err="1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Gobblin</a:t>
          </a:r>
          <a:r>
            <a:rPr lang="en-US" sz="1600" b="1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 Ingestion</a:t>
          </a:r>
          <a:endParaRPr lang="en-IN" sz="1600" dirty="0"/>
        </a:p>
      </dgm:t>
    </dgm:pt>
    <dgm:pt modelId="{B90872A5-CB5F-4A80-A586-37196B12A6E0}">
      <dgm:prSet phldrT="[Text]"/>
      <dgm:spPr>
        <a:solidFill>
          <a:srgbClr val="006FAC"/>
        </a:solidFill>
      </dgm:spPr>
      <dgm:t>
        <a:bodyPr/>
        <a:lstStyle/>
        <a:p>
          <a:r>
            <a:rPr lang="en-US" b="1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Hadoop Analytics</a:t>
          </a:r>
          <a:endParaRPr lang="en-IN" dirty="0"/>
        </a:p>
      </dgm:t>
    </dgm:pt>
    <dgm:pt modelId="{BEB261C9-19F1-4781-B7CB-91D80A608ACA}" type="parTrans" cxnId="{B75C4786-6D06-40E4-AEE1-1687BCDDB78D}">
      <dgm:prSet/>
      <dgm:spPr/>
      <dgm:t>
        <a:bodyPr/>
        <a:lstStyle/>
        <a:p>
          <a:endParaRPr lang="en-IN"/>
        </a:p>
      </dgm:t>
    </dgm:pt>
    <dgm:pt modelId="{35DA663E-08E4-4E46-A793-412344B906E9}" type="sibTrans" cxnId="{B75C4786-6D06-40E4-AEE1-1687BCDDB78D}">
      <dgm:prSet custT="1"/>
      <dgm:spPr>
        <a:solidFill>
          <a:srgbClr val="006FAC"/>
        </a:solidFill>
      </dgm:spPr>
      <dgm:t>
        <a:bodyPr/>
        <a:lstStyle/>
        <a:p>
          <a:pPr>
            <a:buNone/>
          </a:pPr>
          <a:r>
            <a:rPr lang="en-US" sz="1600" b="1" dirty="0">
              <a:solidFill>
                <a:srgbClr val="C2C4B5"/>
              </a:solidFill>
              <a:latin typeface="Arial" panose="020B0604020202020204" pitchFamily="34" charset="0"/>
              <a:ea typeface="Outfit Bold" pitchFamily="34" charset="-122"/>
              <a:cs typeface="Arial" panose="020B0604020202020204" pitchFamily="34" charset="0"/>
            </a:rPr>
            <a:t>Data Layer Evolution</a:t>
          </a:r>
          <a:endParaRPr lang="en-IN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C3B8AC-FBB6-4E3B-B309-D067F7E923FE}" type="pres">
      <dgm:prSet presAssocID="{DDFEB2B7-78C6-477D-96EE-814B3FCF0CFE}" presName="Name0" presStyleCnt="0">
        <dgm:presLayoutVars>
          <dgm:chMax/>
          <dgm:chPref/>
          <dgm:dir/>
          <dgm:animLvl val="lvl"/>
        </dgm:presLayoutVars>
      </dgm:prSet>
      <dgm:spPr/>
    </dgm:pt>
    <dgm:pt modelId="{8BEDE121-FAA8-49D6-9FA8-9B2D31943E1B}" type="pres">
      <dgm:prSet presAssocID="{B0471042-C44D-41BA-8584-1556F2CFE3B4}" presName="composite" presStyleCnt="0"/>
      <dgm:spPr/>
    </dgm:pt>
    <dgm:pt modelId="{263D36F9-DF77-4EF8-9160-AF713F0091CE}" type="pres">
      <dgm:prSet presAssocID="{B0471042-C44D-41BA-8584-1556F2CFE3B4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E68C12B5-52B3-46D9-86B6-2464C2279DDB}" type="pres">
      <dgm:prSet presAssocID="{B0471042-C44D-41BA-8584-1556F2CFE3B4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B8CD3438-F121-4158-B6FA-564D5C2840E7}" type="pres">
      <dgm:prSet presAssocID="{B0471042-C44D-41BA-8584-1556F2CFE3B4}" presName="BalanceSpacing" presStyleCnt="0"/>
      <dgm:spPr/>
    </dgm:pt>
    <dgm:pt modelId="{E38C785D-59D3-4CB0-ABDF-030A2DCA60BF}" type="pres">
      <dgm:prSet presAssocID="{B0471042-C44D-41BA-8584-1556F2CFE3B4}" presName="BalanceSpacing1" presStyleCnt="0"/>
      <dgm:spPr/>
    </dgm:pt>
    <dgm:pt modelId="{75888F44-7E5F-4E74-8F3A-60C3CED619D5}" type="pres">
      <dgm:prSet presAssocID="{5BF3C9D7-A835-4E77-9C3D-C44D7073BE3C}" presName="Accent1Text" presStyleLbl="node1" presStyleIdx="1" presStyleCnt="6"/>
      <dgm:spPr/>
    </dgm:pt>
    <dgm:pt modelId="{79FC2024-BD73-457C-ABBB-104E71C4189B}" type="pres">
      <dgm:prSet presAssocID="{5BF3C9D7-A835-4E77-9C3D-C44D7073BE3C}" presName="spaceBetweenRectangles" presStyleCnt="0"/>
      <dgm:spPr/>
    </dgm:pt>
    <dgm:pt modelId="{A0D628CE-1230-4AAD-94E6-E649C80EF6D4}" type="pres">
      <dgm:prSet presAssocID="{F1B7BF89-4C47-4B41-9221-BBC21FCFF68C}" presName="composite" presStyleCnt="0"/>
      <dgm:spPr/>
    </dgm:pt>
    <dgm:pt modelId="{53792CE7-2EA0-40E7-B4BD-AFE3D28ECF1E}" type="pres">
      <dgm:prSet presAssocID="{F1B7BF89-4C47-4B41-9221-BBC21FCFF68C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7720C3B-BD8D-488C-9BD5-7CB49272C848}" type="pres">
      <dgm:prSet presAssocID="{F1B7BF89-4C47-4B41-9221-BBC21FCFF68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F7FA9B8-E31F-441B-A9C5-0D72B1F97BCA}" type="pres">
      <dgm:prSet presAssocID="{F1B7BF89-4C47-4B41-9221-BBC21FCFF68C}" presName="BalanceSpacing" presStyleCnt="0"/>
      <dgm:spPr/>
    </dgm:pt>
    <dgm:pt modelId="{E1A0EB39-A052-440E-A0B4-BD96E4A8F138}" type="pres">
      <dgm:prSet presAssocID="{F1B7BF89-4C47-4B41-9221-BBC21FCFF68C}" presName="BalanceSpacing1" presStyleCnt="0"/>
      <dgm:spPr/>
    </dgm:pt>
    <dgm:pt modelId="{AB986C0C-89FA-4359-9124-07145067C939}" type="pres">
      <dgm:prSet presAssocID="{B7FAC72F-180A-4B7D-B722-93E92CE7FB71}" presName="Accent1Text" presStyleLbl="node1" presStyleIdx="3" presStyleCnt="6"/>
      <dgm:spPr/>
    </dgm:pt>
    <dgm:pt modelId="{EA31E14D-A8EC-498D-B026-92F50AB41D75}" type="pres">
      <dgm:prSet presAssocID="{B7FAC72F-180A-4B7D-B722-93E92CE7FB71}" presName="spaceBetweenRectangles" presStyleCnt="0"/>
      <dgm:spPr/>
    </dgm:pt>
    <dgm:pt modelId="{B7B2BADC-1876-4CD6-B005-FA5C709EBCE8}" type="pres">
      <dgm:prSet presAssocID="{B90872A5-CB5F-4A80-A586-37196B12A6E0}" presName="composite" presStyleCnt="0"/>
      <dgm:spPr/>
    </dgm:pt>
    <dgm:pt modelId="{D6EC26F0-8390-48FB-A2E2-C23527CF9E21}" type="pres">
      <dgm:prSet presAssocID="{B90872A5-CB5F-4A80-A586-37196B12A6E0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474EB69A-F3FE-4EA6-A3E6-494F66A43CAE}" type="pres">
      <dgm:prSet presAssocID="{B90872A5-CB5F-4A80-A586-37196B12A6E0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2B5ABEB-DC0D-4414-8417-7FEB1081B80D}" type="pres">
      <dgm:prSet presAssocID="{B90872A5-CB5F-4A80-A586-37196B12A6E0}" presName="BalanceSpacing" presStyleCnt="0"/>
      <dgm:spPr/>
    </dgm:pt>
    <dgm:pt modelId="{B93D26D5-D66B-4EAA-AD0A-83866ACF7CFF}" type="pres">
      <dgm:prSet presAssocID="{B90872A5-CB5F-4A80-A586-37196B12A6E0}" presName="BalanceSpacing1" presStyleCnt="0"/>
      <dgm:spPr/>
    </dgm:pt>
    <dgm:pt modelId="{F9CCC82B-7FA2-4595-B17F-1604F80F92AB}" type="pres">
      <dgm:prSet presAssocID="{35DA663E-08E4-4E46-A793-412344B906E9}" presName="Accent1Text" presStyleLbl="node1" presStyleIdx="5" presStyleCnt="6" custLinFactNeighborX="5231" custLinFactNeighborY="-3915"/>
      <dgm:spPr/>
    </dgm:pt>
  </dgm:ptLst>
  <dgm:cxnLst>
    <dgm:cxn modelId="{3AD68F05-28AB-4F76-949B-1411F7B01FB4}" type="presOf" srcId="{DDFEB2B7-78C6-477D-96EE-814B3FCF0CFE}" destId="{86C3B8AC-FBB6-4E3B-B309-D067F7E923FE}" srcOrd="0" destOrd="0" presId="urn:microsoft.com/office/officeart/2008/layout/AlternatingHexagons"/>
    <dgm:cxn modelId="{25A7C622-8226-4494-8C6D-EE70E7E38BF2}" type="presOf" srcId="{B0471042-C44D-41BA-8584-1556F2CFE3B4}" destId="{263D36F9-DF77-4EF8-9160-AF713F0091CE}" srcOrd="0" destOrd="0" presId="urn:microsoft.com/office/officeart/2008/layout/AlternatingHexagons"/>
    <dgm:cxn modelId="{533B9147-409B-4FE4-9339-CE3912325F4E}" srcId="{DDFEB2B7-78C6-477D-96EE-814B3FCF0CFE}" destId="{B0471042-C44D-41BA-8584-1556F2CFE3B4}" srcOrd="0" destOrd="0" parTransId="{EE6A9354-222F-48E2-9EE9-92E7046F22D6}" sibTransId="{5BF3C9D7-A835-4E77-9C3D-C44D7073BE3C}"/>
    <dgm:cxn modelId="{46D18D53-D61F-4A1C-B4D0-77D7F53C26BC}" type="presOf" srcId="{F1B7BF89-4C47-4B41-9221-BBC21FCFF68C}" destId="{53792CE7-2EA0-40E7-B4BD-AFE3D28ECF1E}" srcOrd="0" destOrd="0" presId="urn:microsoft.com/office/officeart/2008/layout/AlternatingHexagons"/>
    <dgm:cxn modelId="{B75C4786-6D06-40E4-AEE1-1687BCDDB78D}" srcId="{DDFEB2B7-78C6-477D-96EE-814B3FCF0CFE}" destId="{B90872A5-CB5F-4A80-A586-37196B12A6E0}" srcOrd="2" destOrd="0" parTransId="{BEB261C9-19F1-4781-B7CB-91D80A608ACA}" sibTransId="{35DA663E-08E4-4E46-A793-412344B906E9}"/>
    <dgm:cxn modelId="{79D39D8F-0477-4AC6-9B88-9FF172D6D449}" type="presOf" srcId="{B90872A5-CB5F-4A80-A586-37196B12A6E0}" destId="{D6EC26F0-8390-48FB-A2E2-C23527CF9E21}" srcOrd="0" destOrd="0" presId="urn:microsoft.com/office/officeart/2008/layout/AlternatingHexagons"/>
    <dgm:cxn modelId="{A0D0A796-2909-4C63-97CE-46E57B507355}" srcId="{DDFEB2B7-78C6-477D-96EE-814B3FCF0CFE}" destId="{F1B7BF89-4C47-4B41-9221-BBC21FCFF68C}" srcOrd="1" destOrd="0" parTransId="{A8240D97-43E4-4D67-8478-E53C1DFFB58B}" sibTransId="{B7FAC72F-180A-4B7D-B722-93E92CE7FB71}"/>
    <dgm:cxn modelId="{CCC0F6C6-F50C-477D-94E0-86C3E63F6C63}" type="presOf" srcId="{35DA663E-08E4-4E46-A793-412344B906E9}" destId="{F9CCC82B-7FA2-4595-B17F-1604F80F92AB}" srcOrd="0" destOrd="0" presId="urn:microsoft.com/office/officeart/2008/layout/AlternatingHexagons"/>
    <dgm:cxn modelId="{CA04DFDA-F1F4-43F5-801E-0960BCF4551C}" type="presOf" srcId="{5BF3C9D7-A835-4E77-9C3D-C44D7073BE3C}" destId="{75888F44-7E5F-4E74-8F3A-60C3CED619D5}" srcOrd="0" destOrd="0" presId="urn:microsoft.com/office/officeart/2008/layout/AlternatingHexagons"/>
    <dgm:cxn modelId="{081580F3-0CAD-4AD5-9DCA-331DE752606C}" type="presOf" srcId="{B7FAC72F-180A-4B7D-B722-93E92CE7FB71}" destId="{AB986C0C-89FA-4359-9124-07145067C939}" srcOrd="0" destOrd="0" presId="urn:microsoft.com/office/officeart/2008/layout/AlternatingHexagons"/>
    <dgm:cxn modelId="{CA7B9DD2-2F1D-4855-BBC3-6677B2278C51}" type="presParOf" srcId="{86C3B8AC-FBB6-4E3B-B309-D067F7E923FE}" destId="{8BEDE121-FAA8-49D6-9FA8-9B2D31943E1B}" srcOrd="0" destOrd="0" presId="urn:microsoft.com/office/officeart/2008/layout/AlternatingHexagons"/>
    <dgm:cxn modelId="{7E72BE2D-EB6C-487E-8E2D-079015167987}" type="presParOf" srcId="{8BEDE121-FAA8-49D6-9FA8-9B2D31943E1B}" destId="{263D36F9-DF77-4EF8-9160-AF713F0091CE}" srcOrd="0" destOrd="0" presId="urn:microsoft.com/office/officeart/2008/layout/AlternatingHexagons"/>
    <dgm:cxn modelId="{407AD8BB-4623-4637-8F1D-DCBAF04C7A17}" type="presParOf" srcId="{8BEDE121-FAA8-49D6-9FA8-9B2D31943E1B}" destId="{E68C12B5-52B3-46D9-86B6-2464C2279DDB}" srcOrd="1" destOrd="0" presId="urn:microsoft.com/office/officeart/2008/layout/AlternatingHexagons"/>
    <dgm:cxn modelId="{3A7C4B3F-95D3-4037-88AB-AE87DE71CBD5}" type="presParOf" srcId="{8BEDE121-FAA8-49D6-9FA8-9B2D31943E1B}" destId="{B8CD3438-F121-4158-B6FA-564D5C2840E7}" srcOrd="2" destOrd="0" presId="urn:microsoft.com/office/officeart/2008/layout/AlternatingHexagons"/>
    <dgm:cxn modelId="{8B684EDC-158E-40BD-9FA4-8C0A7F86D10F}" type="presParOf" srcId="{8BEDE121-FAA8-49D6-9FA8-9B2D31943E1B}" destId="{E38C785D-59D3-4CB0-ABDF-030A2DCA60BF}" srcOrd="3" destOrd="0" presId="urn:microsoft.com/office/officeart/2008/layout/AlternatingHexagons"/>
    <dgm:cxn modelId="{58296AF8-7C2C-4C3C-BF43-2489E7F53386}" type="presParOf" srcId="{8BEDE121-FAA8-49D6-9FA8-9B2D31943E1B}" destId="{75888F44-7E5F-4E74-8F3A-60C3CED619D5}" srcOrd="4" destOrd="0" presId="urn:microsoft.com/office/officeart/2008/layout/AlternatingHexagons"/>
    <dgm:cxn modelId="{9E2CA79B-FA0F-4399-9882-1459F5F6F824}" type="presParOf" srcId="{86C3B8AC-FBB6-4E3B-B309-D067F7E923FE}" destId="{79FC2024-BD73-457C-ABBB-104E71C4189B}" srcOrd="1" destOrd="0" presId="urn:microsoft.com/office/officeart/2008/layout/AlternatingHexagons"/>
    <dgm:cxn modelId="{3AF193B6-B522-4E28-8793-13E2E90270FE}" type="presParOf" srcId="{86C3B8AC-FBB6-4E3B-B309-D067F7E923FE}" destId="{A0D628CE-1230-4AAD-94E6-E649C80EF6D4}" srcOrd="2" destOrd="0" presId="urn:microsoft.com/office/officeart/2008/layout/AlternatingHexagons"/>
    <dgm:cxn modelId="{5939F309-5238-4DE5-98D5-EC1674614A8C}" type="presParOf" srcId="{A0D628CE-1230-4AAD-94E6-E649C80EF6D4}" destId="{53792CE7-2EA0-40E7-B4BD-AFE3D28ECF1E}" srcOrd="0" destOrd="0" presId="urn:microsoft.com/office/officeart/2008/layout/AlternatingHexagons"/>
    <dgm:cxn modelId="{FB48FC37-44AA-49FF-B63E-3F2CBF4EA171}" type="presParOf" srcId="{A0D628CE-1230-4AAD-94E6-E649C80EF6D4}" destId="{07720C3B-BD8D-488C-9BD5-7CB49272C848}" srcOrd="1" destOrd="0" presId="urn:microsoft.com/office/officeart/2008/layout/AlternatingHexagons"/>
    <dgm:cxn modelId="{BB60B30A-FC7E-432D-A4C4-B090C26C3752}" type="presParOf" srcId="{A0D628CE-1230-4AAD-94E6-E649C80EF6D4}" destId="{FF7FA9B8-E31F-441B-A9C5-0D72B1F97BCA}" srcOrd="2" destOrd="0" presId="urn:microsoft.com/office/officeart/2008/layout/AlternatingHexagons"/>
    <dgm:cxn modelId="{C60099D6-9F92-498C-A261-BFF9CD5F8A77}" type="presParOf" srcId="{A0D628CE-1230-4AAD-94E6-E649C80EF6D4}" destId="{E1A0EB39-A052-440E-A0B4-BD96E4A8F138}" srcOrd="3" destOrd="0" presId="urn:microsoft.com/office/officeart/2008/layout/AlternatingHexagons"/>
    <dgm:cxn modelId="{41FB72E3-8D1D-4BC2-85C0-09249E18274E}" type="presParOf" srcId="{A0D628CE-1230-4AAD-94E6-E649C80EF6D4}" destId="{AB986C0C-89FA-4359-9124-07145067C939}" srcOrd="4" destOrd="0" presId="urn:microsoft.com/office/officeart/2008/layout/AlternatingHexagons"/>
    <dgm:cxn modelId="{434F6C42-957A-4231-9E1A-43F379A6EB6D}" type="presParOf" srcId="{86C3B8AC-FBB6-4E3B-B309-D067F7E923FE}" destId="{EA31E14D-A8EC-498D-B026-92F50AB41D75}" srcOrd="3" destOrd="0" presId="urn:microsoft.com/office/officeart/2008/layout/AlternatingHexagons"/>
    <dgm:cxn modelId="{776E2296-99A8-441C-BA39-2DF495AE334C}" type="presParOf" srcId="{86C3B8AC-FBB6-4E3B-B309-D067F7E923FE}" destId="{B7B2BADC-1876-4CD6-B005-FA5C709EBCE8}" srcOrd="4" destOrd="0" presId="urn:microsoft.com/office/officeart/2008/layout/AlternatingHexagons"/>
    <dgm:cxn modelId="{BEF4CE80-C7B5-4377-8501-6A5F3AD0CB6D}" type="presParOf" srcId="{B7B2BADC-1876-4CD6-B005-FA5C709EBCE8}" destId="{D6EC26F0-8390-48FB-A2E2-C23527CF9E21}" srcOrd="0" destOrd="0" presId="urn:microsoft.com/office/officeart/2008/layout/AlternatingHexagons"/>
    <dgm:cxn modelId="{432A1D87-B68C-48C8-B266-CFED901D565F}" type="presParOf" srcId="{B7B2BADC-1876-4CD6-B005-FA5C709EBCE8}" destId="{474EB69A-F3FE-4EA6-A3E6-494F66A43CAE}" srcOrd="1" destOrd="0" presId="urn:microsoft.com/office/officeart/2008/layout/AlternatingHexagons"/>
    <dgm:cxn modelId="{3C5D5E36-B822-47A7-9675-005FC87FEF14}" type="presParOf" srcId="{B7B2BADC-1876-4CD6-B005-FA5C709EBCE8}" destId="{52B5ABEB-DC0D-4414-8417-7FEB1081B80D}" srcOrd="2" destOrd="0" presId="urn:microsoft.com/office/officeart/2008/layout/AlternatingHexagons"/>
    <dgm:cxn modelId="{34061384-117C-47A7-B99F-F9F029034742}" type="presParOf" srcId="{B7B2BADC-1876-4CD6-B005-FA5C709EBCE8}" destId="{B93D26D5-D66B-4EAA-AD0A-83866ACF7CFF}" srcOrd="3" destOrd="0" presId="urn:microsoft.com/office/officeart/2008/layout/AlternatingHexagons"/>
    <dgm:cxn modelId="{3A8CDD55-EBA9-4FE2-BC4C-1EF9640986DF}" type="presParOf" srcId="{B7B2BADC-1876-4CD6-B005-FA5C709EBCE8}" destId="{F9CCC82B-7FA2-4595-B17F-1604F80F92AB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D36F9-DF77-4EF8-9160-AF713F0091CE}">
      <dsp:nvSpPr>
        <dsp:cNvPr id="0" name=""/>
        <dsp:cNvSpPr/>
      </dsp:nvSpPr>
      <dsp:spPr>
        <a:xfrm rot="5400000">
          <a:off x="3232909" y="121815"/>
          <a:ext cx="1839978" cy="1600780"/>
        </a:xfrm>
        <a:prstGeom prst="hexagon">
          <a:avLst>
            <a:gd name="adj" fmla="val 25000"/>
            <a:gd name="vf" fmla="val 115470"/>
          </a:avLst>
        </a:prstGeom>
        <a:solidFill>
          <a:srgbClr val="006F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Kafka Streaming</a:t>
          </a:r>
          <a:endParaRPr lang="en-IN" sz="1700" kern="1200" dirty="0"/>
        </a:p>
      </dsp:txBody>
      <dsp:txXfrm rot="-5400000">
        <a:off x="3601963" y="288946"/>
        <a:ext cx="1101870" cy="1266518"/>
      </dsp:txXfrm>
    </dsp:sp>
    <dsp:sp modelId="{E68C12B5-52B3-46D9-86B6-2464C2279DDB}">
      <dsp:nvSpPr>
        <dsp:cNvPr id="0" name=""/>
        <dsp:cNvSpPr/>
      </dsp:nvSpPr>
      <dsp:spPr>
        <a:xfrm>
          <a:off x="5001864" y="370212"/>
          <a:ext cx="2053415" cy="1103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88F44-7E5F-4E74-8F3A-60C3CED619D5}">
      <dsp:nvSpPr>
        <dsp:cNvPr id="0" name=""/>
        <dsp:cNvSpPr/>
      </dsp:nvSpPr>
      <dsp:spPr>
        <a:xfrm rot="5400000">
          <a:off x="1504066" y="121815"/>
          <a:ext cx="1839978" cy="1600780"/>
        </a:xfrm>
        <a:prstGeom prst="hexagon">
          <a:avLst>
            <a:gd name="adj" fmla="val 25000"/>
            <a:gd name="vf" fmla="val 115470"/>
          </a:avLst>
        </a:prstGeom>
        <a:solidFill>
          <a:srgbClr val="006F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User Actions</a:t>
          </a:r>
          <a:endParaRPr lang="en-IN" sz="1600" kern="1200" dirty="0"/>
        </a:p>
      </dsp:txBody>
      <dsp:txXfrm rot="-5400000">
        <a:off x="1873120" y="288946"/>
        <a:ext cx="1101870" cy="1266518"/>
      </dsp:txXfrm>
    </dsp:sp>
    <dsp:sp modelId="{53792CE7-2EA0-40E7-B4BD-AFE3D28ECF1E}">
      <dsp:nvSpPr>
        <dsp:cNvPr id="0" name=""/>
        <dsp:cNvSpPr/>
      </dsp:nvSpPr>
      <dsp:spPr>
        <a:xfrm rot="5400000">
          <a:off x="2365175" y="1683588"/>
          <a:ext cx="1839978" cy="1600780"/>
        </a:xfrm>
        <a:prstGeom prst="hexagon">
          <a:avLst>
            <a:gd name="adj" fmla="val 25000"/>
            <a:gd name="vf" fmla="val 115470"/>
          </a:avLst>
        </a:prstGeom>
        <a:solidFill>
          <a:srgbClr val="006F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Espresso Storage</a:t>
          </a:r>
          <a:endParaRPr lang="en-IN" sz="1700" kern="1200" dirty="0"/>
        </a:p>
      </dsp:txBody>
      <dsp:txXfrm rot="-5400000">
        <a:off x="2734229" y="1850719"/>
        <a:ext cx="1101870" cy="1266518"/>
      </dsp:txXfrm>
    </dsp:sp>
    <dsp:sp modelId="{07720C3B-BD8D-488C-9BD5-7CB49272C848}">
      <dsp:nvSpPr>
        <dsp:cNvPr id="0" name=""/>
        <dsp:cNvSpPr/>
      </dsp:nvSpPr>
      <dsp:spPr>
        <a:xfrm>
          <a:off x="431359" y="1931985"/>
          <a:ext cx="1987176" cy="1103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86C0C-89FA-4359-9124-07145067C939}">
      <dsp:nvSpPr>
        <dsp:cNvPr id="0" name=""/>
        <dsp:cNvSpPr/>
      </dsp:nvSpPr>
      <dsp:spPr>
        <a:xfrm rot="5400000">
          <a:off x="4094019" y="1683588"/>
          <a:ext cx="1839978" cy="1600780"/>
        </a:xfrm>
        <a:prstGeom prst="hexagon">
          <a:avLst>
            <a:gd name="adj" fmla="val 25000"/>
            <a:gd name="vf" fmla="val 115470"/>
          </a:avLst>
        </a:prstGeom>
        <a:solidFill>
          <a:srgbClr val="006F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Gobblin</a:t>
          </a:r>
          <a:r>
            <a:rPr lang="en-US" sz="1600" b="1" kern="1200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 Ingestion</a:t>
          </a:r>
          <a:endParaRPr lang="en-IN" sz="1600" kern="1200" dirty="0"/>
        </a:p>
      </dsp:txBody>
      <dsp:txXfrm rot="-5400000">
        <a:off x="4463073" y="1850719"/>
        <a:ext cx="1101870" cy="1266518"/>
      </dsp:txXfrm>
    </dsp:sp>
    <dsp:sp modelId="{D6EC26F0-8390-48FB-A2E2-C23527CF9E21}">
      <dsp:nvSpPr>
        <dsp:cNvPr id="0" name=""/>
        <dsp:cNvSpPr/>
      </dsp:nvSpPr>
      <dsp:spPr>
        <a:xfrm rot="5400000">
          <a:off x="3232909" y="3245361"/>
          <a:ext cx="1839978" cy="1600780"/>
        </a:xfrm>
        <a:prstGeom prst="hexagon">
          <a:avLst>
            <a:gd name="adj" fmla="val 25000"/>
            <a:gd name="vf" fmla="val 115470"/>
          </a:avLst>
        </a:prstGeom>
        <a:solidFill>
          <a:srgbClr val="006F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C2C4B5"/>
              </a:solidFill>
              <a:latin typeface="Outfit Bold" pitchFamily="34" charset="0"/>
              <a:ea typeface="Outfit Bold" pitchFamily="34" charset="-122"/>
              <a:cs typeface="Outfit Bold" pitchFamily="34" charset="-120"/>
            </a:rPr>
            <a:t>Hadoop Analytics</a:t>
          </a:r>
          <a:endParaRPr lang="en-IN" sz="1700" kern="1200" dirty="0"/>
        </a:p>
      </dsp:txBody>
      <dsp:txXfrm rot="-5400000">
        <a:off x="3601963" y="3412492"/>
        <a:ext cx="1101870" cy="1266518"/>
      </dsp:txXfrm>
    </dsp:sp>
    <dsp:sp modelId="{474EB69A-F3FE-4EA6-A3E6-494F66A43CAE}">
      <dsp:nvSpPr>
        <dsp:cNvPr id="0" name=""/>
        <dsp:cNvSpPr/>
      </dsp:nvSpPr>
      <dsp:spPr>
        <a:xfrm>
          <a:off x="5001864" y="3493758"/>
          <a:ext cx="2053415" cy="1103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CCC82B-7FA2-4595-B17F-1604F80F92AB}">
      <dsp:nvSpPr>
        <dsp:cNvPr id="0" name=""/>
        <dsp:cNvSpPr/>
      </dsp:nvSpPr>
      <dsp:spPr>
        <a:xfrm rot="5400000">
          <a:off x="1587803" y="3173326"/>
          <a:ext cx="1839978" cy="1600780"/>
        </a:xfrm>
        <a:prstGeom prst="hexagon">
          <a:avLst>
            <a:gd name="adj" fmla="val 25000"/>
            <a:gd name="vf" fmla="val 115470"/>
          </a:avLst>
        </a:prstGeom>
        <a:solidFill>
          <a:srgbClr val="006F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C2C4B5"/>
              </a:solidFill>
              <a:latin typeface="Arial" panose="020B0604020202020204" pitchFamily="34" charset="0"/>
              <a:ea typeface="Outfit Bold" pitchFamily="34" charset="-122"/>
              <a:cs typeface="Arial" panose="020B0604020202020204" pitchFamily="34" charset="0"/>
            </a:rPr>
            <a:t>Data Layer Evolution</a:t>
          </a:r>
          <a:endParaRPr lang="en-IN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956857" y="3340457"/>
        <a:ext cx="1101870" cy="1266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68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6A766-6C8F-51A6-AFD6-3558D9708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AF8CC1-4D03-A39B-7B75-6248648BB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2E517E-1CBB-3FF5-3BBB-4D0DEB774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8AFDE-73F7-8D63-7694-C4E3E0A16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04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A7ACE-ED33-6816-417F-33E415E78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564DA-1CB7-362C-059D-E4898C037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F80C7-66C9-1581-3FA1-D5B35C42A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F8C7-75B6-4A68-7A05-11CF61A12F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25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F401-8C35-28AC-B0BF-CDFAE5B51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7B39F-BA64-800A-7D4E-FD5EB9099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88063-D7E9-1228-F57D-4A1C5A8F5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70F77-C514-6B4D-CA62-B7AFCD1F62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44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07754-F284-2DB5-CA9F-03DA17703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FE9ACF-817E-FAFF-E0B7-FB39995DE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392696-1CF7-D50A-8BA0-8FCCC6D23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3A7F3-762A-9AAD-4222-C9FD6A90A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8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96039-5464-715E-FC17-A58CEBC1A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0E8E0-C48A-2B7A-BC46-34169093AD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4FDFB-A54D-945F-56C2-BBBF23A93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80301-2ABD-2F4A-FC7A-71039E3A3F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80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9B904-4987-64E9-2C11-7AC640E2E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2564A7-1F2B-00B5-F08F-5E72CA4D6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2C45B4-ADE5-CCC7-3728-26887D8D0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25263-5DE3-7E6E-115B-740C4D3545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77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1"/>
            <a:ext cx="7662442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2473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The Engineering Journey of LinkedIn</a:t>
            </a:r>
            <a:endParaRPr lang="en-US" sz="4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3482459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150" b="1" dirty="0">
                <a:solidFill>
                  <a:srgbClr val="E1E5CD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From Monolith to Microservices</a:t>
            </a:r>
            <a:endParaRPr lang="en-US" sz="6150" dirty="0"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80190" y="577905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C2C4B5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Understanding how LinkedIn scaled to serve 1 billion professionals worldwide</a:t>
            </a:r>
            <a:endParaRPr lang="en-US"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DA4D15-4C17-2E8D-0D40-F18FF2B9BC04}"/>
              </a:ext>
            </a:extLst>
          </p:cNvPr>
          <p:cNvSpPr/>
          <p:nvPr/>
        </p:nvSpPr>
        <p:spPr>
          <a:xfrm>
            <a:off x="12659360" y="7660640"/>
            <a:ext cx="1869440" cy="487680"/>
          </a:xfrm>
          <a:prstGeom prst="rect">
            <a:avLst/>
          </a:prstGeom>
          <a:solidFill>
            <a:srgbClr val="1C1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bg>
      <p:bgPr>
        <a:gradFill>
          <a:gsLst>
            <a:gs pos="18000">
              <a:srgbClr val="006FAC"/>
            </a:gs>
            <a:gs pos="97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5584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How LinkedIn Started</a:t>
            </a:r>
            <a:endParaRPr lang="en-US" sz="4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048941" y="2607350"/>
            <a:ext cx="30480" cy="4063722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2847261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26073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  <p:txBody>
          <a:bodyPr/>
          <a:lstStyle/>
          <a:p>
            <a:endParaRPr lang="en-IN" dirty="0"/>
          </a:p>
        </p:txBody>
      </p:sp>
      <p:sp>
        <p:nvSpPr>
          <p:cNvPr id="7" name="Text 4"/>
          <p:cNvSpPr/>
          <p:nvPr/>
        </p:nvSpPr>
        <p:spPr>
          <a:xfrm>
            <a:off x="878860" y="264985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</a:t>
            </a:r>
            <a:endParaRPr lang="en-US" sz="265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7D3EB5-9923-D216-FC36-184C86F4D2ED}"/>
              </a:ext>
            </a:extLst>
          </p:cNvPr>
          <p:cNvGrpSpPr/>
          <p:nvPr/>
        </p:nvGrpSpPr>
        <p:grpSpPr>
          <a:xfrm>
            <a:off x="2183011" y="2685217"/>
            <a:ext cx="6167199" cy="1216223"/>
            <a:chOff x="2183011" y="2685217"/>
            <a:chExt cx="6167199" cy="1216223"/>
          </a:xfrm>
        </p:grpSpPr>
        <p:sp>
          <p:nvSpPr>
            <p:cNvPr id="8" name="Text 5"/>
            <p:cNvSpPr/>
            <p:nvPr/>
          </p:nvSpPr>
          <p:spPr>
            <a:xfrm>
              <a:off x="2183011" y="2685217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rgbClr val="C2C4B5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2002</a:t>
              </a:r>
              <a:endParaRPr 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 6"/>
            <p:cNvSpPr/>
            <p:nvPr/>
          </p:nvSpPr>
          <p:spPr>
            <a:xfrm>
              <a:off x="2183011" y="3175635"/>
              <a:ext cx="6167199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b="1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Founded by Reid Hoffman and team with a vision for professional networking</a:t>
              </a:r>
              <a:endParaRPr lang="en-US" sz="1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Shape 7"/>
          <p:cNvSpPr/>
          <p:nvPr/>
        </p:nvSpPr>
        <p:spPr>
          <a:xfrm>
            <a:off x="1273612" y="4594979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435506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sp>
        <p:nvSpPr>
          <p:cNvPr id="12" name="Text 9"/>
          <p:cNvSpPr/>
          <p:nvPr/>
        </p:nvSpPr>
        <p:spPr>
          <a:xfrm>
            <a:off x="878860" y="439757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2</a:t>
            </a:r>
            <a:endParaRPr lang="en-US" sz="265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C45E18-075A-BEC5-EB1C-90F18047A9FD}"/>
              </a:ext>
            </a:extLst>
          </p:cNvPr>
          <p:cNvGrpSpPr/>
          <p:nvPr/>
        </p:nvGrpSpPr>
        <p:grpSpPr>
          <a:xfrm>
            <a:off x="2183011" y="4432935"/>
            <a:ext cx="6167199" cy="853321"/>
            <a:chOff x="2183011" y="4432935"/>
            <a:chExt cx="6167199" cy="853321"/>
          </a:xfrm>
        </p:grpSpPr>
        <p:sp>
          <p:nvSpPr>
            <p:cNvPr id="13" name="Text 10"/>
            <p:cNvSpPr/>
            <p:nvPr/>
          </p:nvSpPr>
          <p:spPr>
            <a:xfrm>
              <a:off x="2183011" y="4432935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rgbClr val="C2C4B5"/>
                  </a:solidFill>
                  <a:latin typeface="Outfit Bold" pitchFamily="34" charset="0"/>
                  <a:ea typeface="Outfit Bold" pitchFamily="34" charset="-122"/>
                  <a:cs typeface="Outfit Bold" pitchFamily="34" charset="-120"/>
                </a:rPr>
                <a:t>May </a:t>
              </a:r>
              <a:r>
                <a:rPr lang="en-US" sz="2200" b="1" dirty="0">
                  <a:solidFill>
                    <a:srgbClr val="C2C4B5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2003</a:t>
              </a:r>
              <a:endParaRPr lang="en-US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11"/>
            <p:cNvSpPr/>
            <p:nvPr/>
          </p:nvSpPr>
          <p:spPr>
            <a:xfrm>
              <a:off x="2183011" y="4923353"/>
              <a:ext cx="6167199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Official launch connecting professionals worldwide</a:t>
              </a:r>
              <a:endParaRPr lang="en-US" sz="17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Shape 12"/>
          <p:cNvSpPr/>
          <p:nvPr/>
        </p:nvSpPr>
        <p:spPr>
          <a:xfrm>
            <a:off x="1273612" y="5979795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16" name="Shape 13"/>
          <p:cNvSpPr/>
          <p:nvPr/>
        </p:nvSpPr>
        <p:spPr>
          <a:xfrm>
            <a:off x="793790" y="573988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sp>
        <p:nvSpPr>
          <p:cNvPr id="17" name="Text 14"/>
          <p:cNvSpPr/>
          <p:nvPr/>
        </p:nvSpPr>
        <p:spPr>
          <a:xfrm>
            <a:off x="878860" y="578238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C2C4B5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3</a:t>
            </a:r>
            <a:endParaRPr lang="en-US" sz="2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B828C4-3730-82B6-2F2A-9263633DF904}"/>
              </a:ext>
            </a:extLst>
          </p:cNvPr>
          <p:cNvGrpSpPr/>
          <p:nvPr/>
        </p:nvGrpSpPr>
        <p:grpSpPr>
          <a:xfrm>
            <a:off x="2183011" y="5817751"/>
            <a:ext cx="6167199" cy="853321"/>
            <a:chOff x="2183011" y="5817751"/>
            <a:chExt cx="6167199" cy="853321"/>
          </a:xfrm>
        </p:grpSpPr>
        <p:sp>
          <p:nvSpPr>
            <p:cNvPr id="18" name="Text 15"/>
            <p:cNvSpPr/>
            <p:nvPr/>
          </p:nvSpPr>
          <p:spPr>
            <a:xfrm>
              <a:off x="2183011" y="5817751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rgbClr val="C2C4B5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Outfit Bold" pitchFamily="34" charset="-120"/>
                </a:rPr>
                <a:t>2005</a:t>
              </a:r>
              <a:endParaRPr lang="en-US" sz="2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" name="Text 16"/>
            <p:cNvSpPr/>
            <p:nvPr/>
          </p:nvSpPr>
          <p:spPr>
            <a:xfrm>
              <a:off x="2183011" y="6308169"/>
              <a:ext cx="6167199" cy="36290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Rapid growth begins, scaling challenges emerge</a:t>
              </a:r>
              <a:endParaRPr lang="en-US" sz="17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C833AF3-5015-497D-B705-119CFF2AEB06}"/>
              </a:ext>
            </a:extLst>
          </p:cNvPr>
          <p:cNvSpPr/>
          <p:nvPr/>
        </p:nvSpPr>
        <p:spPr>
          <a:xfrm>
            <a:off x="8664237" y="1507258"/>
            <a:ext cx="5172373" cy="5163814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6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5535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Early Architecture</a:t>
            </a:r>
            <a:endParaRPr lang="en-US" sz="44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2353032"/>
            <a:ext cx="32775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The Monolithic Beginning</a:t>
            </a:r>
            <a:endParaRPr lang="en-US" sz="22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3251597"/>
            <a:ext cx="431244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LinkedIn started with a single monolithic Java application containing all features in one codebase.</a:t>
            </a:r>
            <a:endParaRPr lang="en-US" sz="17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544378"/>
            <a:ext cx="420647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Tech stack: Java, JSP, Struts framework</a:t>
            </a:r>
            <a:endParaRPr lang="en-US" sz="17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3790" y="5349478"/>
            <a:ext cx="43124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Single MySQL database</a:t>
            </a:r>
            <a:endParaRPr lang="en-US" sz="17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93790" y="5791676"/>
            <a:ext cx="43124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One deployment for all updates</a:t>
            </a:r>
            <a:endParaRPr lang="en-US" sz="17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93790" y="6233874"/>
            <a:ext cx="43124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All features tightly coupled together</a:t>
            </a:r>
            <a:endParaRPr lang="en-US" sz="17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667256" y="3302675"/>
            <a:ext cx="2690455" cy="1760577"/>
          </a:xfrm>
          <a:prstGeom prst="roundRect">
            <a:avLst>
              <a:gd name="adj" fmla="val 1933"/>
            </a:avLst>
          </a:prstGeom>
          <a:solidFill>
            <a:srgbClr val="9FA582"/>
          </a:solidFill>
          <a:ln/>
        </p:spPr>
      </p:sp>
      <p:sp>
        <p:nvSpPr>
          <p:cNvPr id="11" name="Text 8"/>
          <p:cNvSpPr/>
          <p:nvPr/>
        </p:nvSpPr>
        <p:spPr>
          <a:xfrm>
            <a:off x="5894070" y="3529489"/>
            <a:ext cx="223682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Monolithic App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894070" y="4110633"/>
            <a:ext cx="223682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Profiles • Jobs • Feed • Messages</a:t>
            </a:r>
            <a:endParaRPr lang="en-US" sz="1750" dirty="0"/>
          </a:p>
        </p:txBody>
      </p:sp>
      <p:pic>
        <p:nvPicPr>
          <p:cNvPr id="15" name="Picture 14" descr="A close-up of a circular object&#10;&#10;AI-generated content may be incorrect.">
            <a:extLst>
              <a:ext uri="{FF2B5EF4-FFF2-40B4-BE49-F238E27FC236}">
                <a16:creationId xmlns:a16="http://schemas.microsoft.com/office/drawing/2014/main" id="{252EB988-50A7-03B9-7174-30C6A32C8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4525" y="1805651"/>
            <a:ext cx="5801535" cy="4618298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80000"/>
                    </a14:imgEffect>
                  </a14:imgLayer>
                </a14:imgProps>
              </a:ext>
            </a:extLst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84736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chemeClr val="bg1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Scaling Challenges &amp; Bottlenecks</a:t>
            </a:r>
            <a:endParaRPr lang="en-US" sz="44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2605088"/>
            <a:ext cx="3664744" cy="2456617"/>
          </a:xfrm>
          <a:prstGeom prst="roundRect">
            <a:avLst>
              <a:gd name="adj" fmla="val 5956"/>
            </a:avLst>
          </a:prstGeom>
          <a:solidFill>
            <a:schemeClr val="bg1"/>
          </a:solidFill>
          <a:ln w="30480">
            <a:solidFill>
              <a:srgbClr val="545557"/>
            </a:solidFill>
            <a:prstDash val="solid"/>
          </a:ln>
        </p:spPr>
        <p:txBody>
          <a:bodyPr/>
          <a:lstStyle/>
          <a:p>
            <a:endParaRPr lang="en-IN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706FBD-BD7D-FD6C-0377-3139F37C1755}"/>
              </a:ext>
            </a:extLst>
          </p:cNvPr>
          <p:cNvGrpSpPr/>
          <p:nvPr/>
        </p:nvGrpSpPr>
        <p:grpSpPr>
          <a:xfrm>
            <a:off x="763310" y="2605088"/>
            <a:ext cx="3437930" cy="2456617"/>
            <a:chOff x="763310" y="2605088"/>
            <a:chExt cx="3437930" cy="2456617"/>
          </a:xfrm>
        </p:grpSpPr>
        <p:sp>
          <p:nvSpPr>
            <p:cNvPr id="5" name="Shape 2"/>
            <p:cNvSpPr/>
            <p:nvPr/>
          </p:nvSpPr>
          <p:spPr>
            <a:xfrm>
              <a:off x="763310" y="2605088"/>
              <a:ext cx="121920" cy="2456617"/>
            </a:xfrm>
            <a:prstGeom prst="roundRect">
              <a:avLst>
                <a:gd name="adj" fmla="val 27907"/>
              </a:avLst>
            </a:prstGeom>
            <a:solidFill>
              <a:schemeClr val="tx1"/>
            </a:solidFill>
            <a:ln/>
          </p:spPr>
        </p:sp>
        <p:sp>
          <p:nvSpPr>
            <p:cNvPr id="6" name="Text 3"/>
            <p:cNvSpPr/>
            <p:nvPr/>
          </p:nvSpPr>
          <p:spPr>
            <a:xfrm>
              <a:off x="1142524" y="2862382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rgbClr val="006FAC"/>
                  </a:solidFill>
                  <a:latin typeface="Outfit Bold" pitchFamily="34" charset="0"/>
                  <a:ea typeface="Outfit Bold" pitchFamily="34" charset="-122"/>
                  <a:cs typeface="Outfit Bold" pitchFamily="34" charset="-120"/>
                </a:rPr>
                <a:t>User Growth</a:t>
              </a:r>
              <a:endParaRPr lang="en-US" sz="2200" dirty="0">
                <a:solidFill>
                  <a:srgbClr val="006FAC"/>
                </a:solidFill>
              </a:endParaRPr>
            </a:p>
          </p:txBody>
        </p:sp>
        <p:sp>
          <p:nvSpPr>
            <p:cNvPr id="7" name="Text 4"/>
            <p:cNvSpPr/>
            <p:nvPr/>
          </p:nvSpPr>
          <p:spPr>
            <a:xfrm>
              <a:off x="1142524" y="3352800"/>
              <a:ext cx="3058716" cy="145161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b="1" dirty="0">
                  <a:latin typeface="Bitter" pitchFamily="34" charset="0"/>
                  <a:ea typeface="Bitter" pitchFamily="34" charset="-122"/>
                  <a:cs typeface="Bitter" pitchFamily="34" charset="-120"/>
                </a:rPr>
                <a:t>Millions of users caused severe performance slowdowns across the platform</a:t>
              </a:r>
              <a:endParaRPr lang="en-US" sz="175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574246-30E6-B389-DAA1-C536441E45CC}"/>
              </a:ext>
            </a:extLst>
          </p:cNvPr>
          <p:cNvGrpSpPr/>
          <p:nvPr/>
        </p:nvGrpSpPr>
        <p:grpSpPr>
          <a:xfrm>
            <a:off x="5931228" y="5284430"/>
            <a:ext cx="3695343" cy="2456617"/>
            <a:chOff x="4654868" y="2605088"/>
            <a:chExt cx="3695343" cy="2456617"/>
          </a:xfrm>
        </p:grpSpPr>
        <p:sp>
          <p:nvSpPr>
            <p:cNvPr id="8" name="Shape 5"/>
            <p:cNvSpPr/>
            <p:nvPr/>
          </p:nvSpPr>
          <p:spPr>
            <a:xfrm>
              <a:off x="4685348" y="2605088"/>
              <a:ext cx="3664863" cy="2456617"/>
            </a:xfrm>
            <a:prstGeom prst="roundRect">
              <a:avLst>
                <a:gd name="adj" fmla="val 5956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0480">
              <a:solidFill>
                <a:srgbClr val="545557"/>
              </a:solidFill>
              <a:prstDash val="solid"/>
            </a:ln>
          </p:spPr>
        </p:sp>
        <p:sp>
          <p:nvSpPr>
            <p:cNvPr id="9" name="Shape 6"/>
            <p:cNvSpPr/>
            <p:nvPr/>
          </p:nvSpPr>
          <p:spPr>
            <a:xfrm>
              <a:off x="4654868" y="2605088"/>
              <a:ext cx="121920" cy="2456617"/>
            </a:xfrm>
            <a:prstGeom prst="roundRect">
              <a:avLst>
                <a:gd name="adj" fmla="val 27907"/>
              </a:avLst>
            </a:prstGeom>
            <a:solidFill>
              <a:schemeClr val="tx1"/>
            </a:solidFill>
            <a:ln/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5034082" y="2862382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rgbClr val="002060"/>
                  </a:solidFill>
                  <a:latin typeface="Outfit Bold" pitchFamily="34" charset="0"/>
                  <a:ea typeface="Outfit Bold" pitchFamily="34" charset="-122"/>
                  <a:cs typeface="Outfit Bold" pitchFamily="34" charset="-120"/>
                </a:rPr>
                <a:t>Database Overload</a:t>
              </a:r>
              <a:endParaRPr lang="en-US" sz="2200" dirty="0">
                <a:solidFill>
                  <a:srgbClr val="002060"/>
                </a:solidFill>
              </a:endParaRPr>
            </a:p>
          </p:txBody>
        </p:sp>
        <p:sp>
          <p:nvSpPr>
            <p:cNvPr id="11" name="Text 8"/>
            <p:cNvSpPr/>
            <p:nvPr/>
          </p:nvSpPr>
          <p:spPr>
            <a:xfrm>
              <a:off x="5034082" y="3352800"/>
              <a:ext cx="3058835" cy="10887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b="1" dirty="0">
                  <a:latin typeface="Bitter" pitchFamily="34" charset="0"/>
                  <a:ea typeface="Bitter" pitchFamily="34" charset="-122"/>
                  <a:cs typeface="Bitter" pitchFamily="34" charset="-120"/>
                </a:rPr>
                <a:t>Single database became a critical bottleneck under heavy load</a:t>
              </a:r>
              <a:endParaRPr lang="en-US" sz="175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F368AB-FE40-BB6D-211C-78CF9237B0D2}"/>
              </a:ext>
            </a:extLst>
          </p:cNvPr>
          <p:cNvGrpSpPr/>
          <p:nvPr/>
        </p:nvGrpSpPr>
        <p:grpSpPr>
          <a:xfrm>
            <a:off x="9504651" y="1556147"/>
            <a:ext cx="3695224" cy="2093714"/>
            <a:chOff x="763310" y="5288518"/>
            <a:chExt cx="3695224" cy="2093714"/>
          </a:xfrm>
        </p:grpSpPr>
        <p:sp>
          <p:nvSpPr>
            <p:cNvPr id="12" name="Shape 9"/>
            <p:cNvSpPr/>
            <p:nvPr/>
          </p:nvSpPr>
          <p:spPr>
            <a:xfrm>
              <a:off x="793790" y="5288518"/>
              <a:ext cx="3664744" cy="2093714"/>
            </a:xfrm>
            <a:prstGeom prst="roundRect">
              <a:avLst>
                <a:gd name="adj" fmla="val 6988"/>
              </a:avLst>
            </a:prstGeom>
            <a:solidFill>
              <a:srgbClr val="006FAC"/>
            </a:solidFill>
            <a:ln w="30480">
              <a:solidFill>
                <a:srgbClr val="545557"/>
              </a:solidFill>
              <a:prstDash val="solid"/>
            </a:ln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3" name="Shape 10"/>
            <p:cNvSpPr/>
            <p:nvPr/>
          </p:nvSpPr>
          <p:spPr>
            <a:xfrm>
              <a:off x="763310" y="5288518"/>
              <a:ext cx="121920" cy="2093714"/>
            </a:xfrm>
            <a:prstGeom prst="roundRect">
              <a:avLst>
                <a:gd name="adj" fmla="val 27907"/>
              </a:avLst>
            </a:prstGeom>
            <a:solidFill>
              <a:schemeClr val="tx1"/>
            </a:solidFill>
            <a:ln/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1142524" y="5545812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chemeClr val="bg1"/>
                  </a:solidFill>
                  <a:latin typeface="Outfit Bold" pitchFamily="34" charset="0"/>
                  <a:ea typeface="Outfit Bold" pitchFamily="34" charset="-122"/>
                  <a:cs typeface="Outfit Bold" pitchFamily="34" charset="-120"/>
                </a:rPr>
                <a:t>Scaling Limitations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12"/>
            <p:cNvSpPr/>
            <p:nvPr/>
          </p:nvSpPr>
          <p:spPr>
            <a:xfrm>
              <a:off x="1142524" y="6036231"/>
              <a:ext cx="3058716" cy="10887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850"/>
                </a:lnSpc>
                <a:buNone/>
              </a:pPr>
              <a:r>
                <a:rPr lang="en-US" sz="1750" b="1" dirty="0">
                  <a:solidFill>
                    <a:schemeClr val="bg1"/>
                  </a:solidFill>
                  <a:latin typeface="Bitter" pitchFamily="34" charset="0"/>
                  <a:ea typeface="Bitter" pitchFamily="34" charset="-122"/>
                  <a:cs typeface="Bitter" pitchFamily="34" charset="-120"/>
                </a:rPr>
                <a:t>Impossible to scale individual features independently</a:t>
              </a:r>
              <a:endParaRPr lang="en-US" sz="175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rocess&#10;&#10;AI-generated content may be incorrect.">
            <a:extLst>
              <a:ext uri="{FF2B5EF4-FFF2-40B4-BE49-F238E27FC236}">
                <a16:creationId xmlns:a16="http://schemas.microsoft.com/office/drawing/2014/main" id="{D99393E1-B4AD-8589-C33A-E31A01E5F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603" y="868100"/>
            <a:ext cx="9132744" cy="67535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794A2E-20B9-5C43-79F5-3F49A7A19942}"/>
              </a:ext>
            </a:extLst>
          </p:cNvPr>
          <p:cNvSpPr txBox="1"/>
          <p:nvPr/>
        </p:nvSpPr>
        <p:spPr>
          <a:xfrm>
            <a:off x="312515" y="143671"/>
            <a:ext cx="8461095" cy="712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2800" b="1" dirty="0">
                <a:solidFill>
                  <a:srgbClr val="006FAC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LinkedIn’s Monolith Challenges and Transition</a:t>
            </a:r>
            <a:endParaRPr lang="en-US" sz="2800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15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11161" y="539591"/>
            <a:ext cx="10143768" cy="63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6FAC"/>
                </a:solidFill>
                <a:latin typeface="Raavi" panose="020B0502040204020203" pitchFamily="34" charset="0"/>
                <a:ea typeface="Outfit Bold" pitchFamily="34" charset="-122"/>
                <a:cs typeface="Raavi" panose="020B0502040204020203" pitchFamily="34" charset="0"/>
              </a:rPr>
              <a:t>Transition to Service-Oriented Architecture</a:t>
            </a:r>
            <a:endParaRPr lang="en-US" sz="4000" dirty="0">
              <a:solidFill>
                <a:srgbClr val="006FAC"/>
              </a:solidFill>
              <a:latin typeface="Raavi" panose="020B0502040204020203" pitchFamily="34" charset="0"/>
              <a:cs typeface="Raavi" panose="020B0502040204020203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86576" y="1133891"/>
            <a:ext cx="13207841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LinkedIn evolved from a monolith to independent services, each with its own data and logic.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B84E0B-65B6-C34F-6403-E2AFCE59E251}"/>
              </a:ext>
            </a:extLst>
          </p:cNvPr>
          <p:cNvGrpSpPr/>
          <p:nvPr/>
        </p:nvGrpSpPr>
        <p:grpSpPr>
          <a:xfrm>
            <a:off x="711397" y="2510465"/>
            <a:ext cx="4402574" cy="1780580"/>
            <a:chOff x="711397" y="2510465"/>
            <a:chExt cx="4402574" cy="1780580"/>
          </a:xfrm>
        </p:grpSpPr>
        <p:pic>
          <p:nvPicPr>
            <p:cNvPr id="5" name="Image 1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397" y="2510465"/>
              <a:ext cx="4402574" cy="81284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842072B-D189-C008-9FC8-254EAD69A143}"/>
                </a:ext>
              </a:extLst>
            </p:cNvPr>
            <p:cNvGrpSpPr/>
            <p:nvPr/>
          </p:nvGrpSpPr>
          <p:grpSpPr>
            <a:xfrm>
              <a:off x="914518" y="3526425"/>
              <a:ext cx="3996333" cy="764620"/>
              <a:chOff x="914518" y="3526425"/>
              <a:chExt cx="3996333" cy="764620"/>
            </a:xfrm>
          </p:grpSpPr>
          <p:sp>
            <p:nvSpPr>
              <p:cNvPr id="6" name="Text 2"/>
              <p:cNvSpPr/>
              <p:nvPr/>
            </p:nvSpPr>
            <p:spPr>
              <a:xfrm>
                <a:off x="914518" y="3526425"/>
                <a:ext cx="2540437" cy="31754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500"/>
                  </a:lnSpc>
                  <a:buNone/>
                </a:pPr>
                <a:r>
                  <a:rPr lang="en-US" sz="20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Outfit Bold" pitchFamily="34" charset="-122"/>
                    <a:cs typeface="Arial" panose="020B0604020202020204" pitchFamily="34" charset="0"/>
                  </a:rPr>
                  <a:t>Profile Service</a:t>
                </a:r>
                <a:endParaRPr 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 3"/>
              <p:cNvSpPr/>
              <p:nvPr/>
            </p:nvSpPr>
            <p:spPr>
              <a:xfrm>
                <a:off x="914518" y="3965885"/>
                <a:ext cx="3996333" cy="32516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550"/>
                  </a:lnSpc>
                  <a:buNone/>
                </a:pPr>
                <a:r>
                  <a:rPr lang="en-US" sz="1600" b="1" dirty="0">
                    <a:latin typeface="Arial" panose="020B0604020202020204" pitchFamily="34" charset="0"/>
                    <a:ea typeface="Bitter" pitchFamily="34" charset="-122"/>
                    <a:cs typeface="Arial" panose="020B0604020202020204" pitchFamily="34" charset="0"/>
                  </a:rPr>
                  <a:t>User data management</a:t>
                </a:r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D2FB87-4F72-A624-8F14-0796C8EEB0A3}"/>
              </a:ext>
            </a:extLst>
          </p:cNvPr>
          <p:cNvGrpSpPr/>
          <p:nvPr/>
        </p:nvGrpSpPr>
        <p:grpSpPr>
          <a:xfrm>
            <a:off x="5113971" y="2510465"/>
            <a:ext cx="4402574" cy="1780580"/>
            <a:chOff x="5113971" y="2510465"/>
            <a:chExt cx="4402574" cy="1780580"/>
          </a:xfrm>
        </p:grpSpPr>
        <p:pic>
          <p:nvPicPr>
            <p:cNvPr id="8" name="Image 2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3971" y="2510465"/>
              <a:ext cx="4402574" cy="812840"/>
            </a:xfrm>
            <a:prstGeom prst="rect">
              <a:avLst/>
            </a:prstGeom>
          </p:spPr>
        </p:pic>
        <p:sp>
          <p:nvSpPr>
            <p:cNvPr id="9" name="Text 4"/>
            <p:cNvSpPr/>
            <p:nvPr/>
          </p:nvSpPr>
          <p:spPr>
            <a:xfrm>
              <a:off x="5317092" y="3526425"/>
              <a:ext cx="2540437" cy="31754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2000" b="1" dirty="0">
                  <a:solidFill>
                    <a:srgbClr val="002060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Feed Service</a:t>
              </a:r>
              <a:endPara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 5"/>
            <p:cNvSpPr/>
            <p:nvPr/>
          </p:nvSpPr>
          <p:spPr>
            <a:xfrm>
              <a:off x="5317092" y="3965885"/>
              <a:ext cx="3996333" cy="3251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1600" b="1" dirty="0"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Content delivery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607A88-67F4-2BE7-0421-94B5A7BC5AD4}"/>
              </a:ext>
            </a:extLst>
          </p:cNvPr>
          <p:cNvGrpSpPr/>
          <p:nvPr/>
        </p:nvGrpSpPr>
        <p:grpSpPr>
          <a:xfrm>
            <a:off x="9516546" y="2510465"/>
            <a:ext cx="4402574" cy="1780580"/>
            <a:chOff x="9516546" y="2510465"/>
            <a:chExt cx="4402574" cy="1780580"/>
          </a:xfrm>
        </p:grpSpPr>
        <p:pic>
          <p:nvPicPr>
            <p:cNvPr id="11" name="Image 3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16546" y="2510465"/>
              <a:ext cx="4402574" cy="812840"/>
            </a:xfrm>
            <a:prstGeom prst="rect">
              <a:avLst/>
            </a:prstGeom>
          </p:spPr>
        </p:pic>
        <p:sp>
          <p:nvSpPr>
            <p:cNvPr id="12" name="Text 6"/>
            <p:cNvSpPr/>
            <p:nvPr/>
          </p:nvSpPr>
          <p:spPr>
            <a:xfrm>
              <a:off x="9719666" y="3526425"/>
              <a:ext cx="2540437" cy="31754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en-US" sz="2000" b="1" dirty="0">
                  <a:solidFill>
                    <a:srgbClr val="002060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Messaging Service</a:t>
              </a:r>
              <a:endPara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 7"/>
            <p:cNvSpPr/>
            <p:nvPr/>
          </p:nvSpPr>
          <p:spPr>
            <a:xfrm>
              <a:off x="9719666" y="3965885"/>
              <a:ext cx="3996333" cy="3251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1600" b="1" dirty="0"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Communication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45CD340-8A61-D7D6-CC22-B3624AB89B9E}"/>
              </a:ext>
            </a:extLst>
          </p:cNvPr>
          <p:cNvGrpSpPr/>
          <p:nvPr/>
        </p:nvGrpSpPr>
        <p:grpSpPr>
          <a:xfrm>
            <a:off x="786576" y="4951405"/>
            <a:ext cx="13207841" cy="863441"/>
            <a:chOff x="786576" y="4951405"/>
            <a:chExt cx="13207841" cy="863441"/>
          </a:xfrm>
        </p:grpSpPr>
        <p:sp>
          <p:nvSpPr>
            <p:cNvPr id="14" name="Shape 8"/>
            <p:cNvSpPr/>
            <p:nvPr/>
          </p:nvSpPr>
          <p:spPr>
            <a:xfrm>
              <a:off x="786576" y="4951405"/>
              <a:ext cx="13207841" cy="863441"/>
            </a:xfrm>
            <a:prstGeom prst="roundRect">
              <a:avLst>
                <a:gd name="adj" fmla="val 3531"/>
              </a:avLst>
            </a:prstGeom>
            <a:solidFill>
              <a:srgbClr val="2A2C20"/>
            </a:solidFill>
            <a:ln/>
          </p:spPr>
        </p:sp>
        <p:pic>
          <p:nvPicPr>
            <p:cNvPr id="15" name="Image 4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9697" y="5256086"/>
              <a:ext cx="253960" cy="203121"/>
            </a:xfrm>
            <a:prstGeom prst="rect">
              <a:avLst/>
            </a:prstGeom>
          </p:spPr>
        </p:pic>
        <p:sp>
          <p:nvSpPr>
            <p:cNvPr id="16" name="Text 9"/>
            <p:cNvSpPr/>
            <p:nvPr/>
          </p:nvSpPr>
          <p:spPr>
            <a:xfrm>
              <a:off x="1446778" y="5205246"/>
              <a:ext cx="12344519" cy="32516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Kafka introduced</a:t>
              </a:r>
              <a:r>
                <a:rPr 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 for asynchronous communication between services, enabling real-time data streaming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1C4E7CB-7883-2968-1226-5CA7CC416CC0}"/>
              </a:ext>
            </a:extLst>
          </p:cNvPr>
          <p:cNvSpPr txBox="1"/>
          <p:nvPr/>
        </p:nvSpPr>
        <p:spPr>
          <a:xfrm>
            <a:off x="989697" y="6119527"/>
            <a:ext cx="4430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FAC"/>
                </a:solidFill>
              </a:rPr>
              <a:t>Split the monolith into independent services</a:t>
            </a:r>
            <a:endParaRPr lang="en-IN" b="1" dirty="0">
              <a:solidFill>
                <a:srgbClr val="006FAC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755729-B634-7441-D7C6-E2C215FB8FCD}"/>
              </a:ext>
            </a:extLst>
          </p:cNvPr>
          <p:cNvSpPr txBox="1"/>
          <p:nvPr/>
        </p:nvSpPr>
        <p:spPr>
          <a:xfrm>
            <a:off x="5858945" y="6119527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FAC"/>
                </a:solidFill>
              </a:rPr>
              <a:t>Each service had its own data and logic</a:t>
            </a:r>
            <a:endParaRPr lang="en-IN" b="1" dirty="0">
              <a:solidFill>
                <a:srgbClr val="006FAC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FA6468-EF48-6EC6-FFE5-FB25698F1ED5}"/>
              </a:ext>
            </a:extLst>
          </p:cNvPr>
          <p:cNvSpPr txBox="1"/>
          <p:nvPr/>
        </p:nvSpPr>
        <p:spPr>
          <a:xfrm>
            <a:off x="994597" y="6630993"/>
            <a:ext cx="3134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6FAC"/>
                </a:solidFill>
              </a:rPr>
              <a:t>Introduced internal REST APIs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46462D-5453-0D81-BF8D-DB08678D89C9}"/>
              </a:ext>
            </a:extLst>
          </p:cNvPr>
          <p:cNvSpPr txBox="1"/>
          <p:nvPr/>
        </p:nvSpPr>
        <p:spPr>
          <a:xfrm>
            <a:off x="5858946" y="6620723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6FAC"/>
                </a:solidFill>
              </a:rPr>
              <a:t>Adopted Kafka for asynchronous communication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E0D79-1A0C-D2F1-B1DF-17ED63CA6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218" y="1985665"/>
            <a:ext cx="11383964" cy="42582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91F91A-0190-11E5-ACD3-F117AA8732C9}"/>
              </a:ext>
            </a:extLst>
          </p:cNvPr>
          <p:cNvSpPr txBox="1"/>
          <p:nvPr/>
        </p:nvSpPr>
        <p:spPr>
          <a:xfrm>
            <a:off x="1099595" y="874418"/>
            <a:ext cx="9363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b="1" dirty="0">
                <a:solidFill>
                  <a:srgbClr val="006FAC"/>
                </a:solidFill>
              </a:rPr>
              <a:t>Transition to Service-Oriented Architecture at LinkedIn</a:t>
            </a:r>
          </a:p>
        </p:txBody>
      </p:sp>
    </p:spTree>
    <p:extLst>
      <p:ext uri="{BB962C8B-B14F-4D97-AF65-F5344CB8AC3E}">
        <p14:creationId xmlns:p14="http://schemas.microsoft.com/office/powerpoint/2010/main" val="4286321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EF470-FCAC-15BF-95DC-7F5293EB1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F30B8A2-9E46-95E1-B1D2-DBAEE6D45323}"/>
              </a:ext>
            </a:extLst>
          </p:cNvPr>
          <p:cNvSpPr/>
          <p:nvPr/>
        </p:nvSpPr>
        <p:spPr>
          <a:xfrm>
            <a:off x="786527" y="618053"/>
            <a:ext cx="7073979" cy="702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06FAC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Evolution of the Data Layer</a:t>
            </a:r>
            <a:endParaRPr lang="en-US" sz="4400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7AF794-363E-BFF4-41DA-029D77F1CACF}"/>
              </a:ext>
            </a:extLst>
          </p:cNvPr>
          <p:cNvSpPr/>
          <p:nvPr/>
        </p:nvSpPr>
        <p:spPr>
          <a:xfrm>
            <a:off x="786527" y="1434016"/>
            <a:ext cx="13057346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b="1" dirty="0"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LinkedIn moved from a single database to distributed data stores, building custom solutions for massive scale.</a:t>
            </a:r>
            <a:endParaRPr lang="en-US" sz="17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88526808-A802-612E-A5E1-FCBBE18616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2956007"/>
              </p:ext>
            </p:extLst>
          </p:nvPr>
        </p:nvGraphicFramePr>
        <p:xfrm>
          <a:off x="5062645" y="2643589"/>
          <a:ext cx="7486639" cy="4967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31E90B74-B5BB-F229-440B-E8CB099C86D4}"/>
              </a:ext>
            </a:extLst>
          </p:cNvPr>
          <p:cNvSpPr txBox="1"/>
          <p:nvPr/>
        </p:nvSpPr>
        <p:spPr>
          <a:xfrm>
            <a:off x="3278977" y="3336287"/>
            <a:ext cx="3707504" cy="781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Events captured from user interactions</a:t>
            </a:r>
            <a:endParaRPr lang="en-US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D7190D-1663-31D2-A9A3-A1B15FCF9874}"/>
              </a:ext>
            </a:extLst>
          </p:cNvPr>
          <p:cNvSpPr txBox="1"/>
          <p:nvPr/>
        </p:nvSpPr>
        <p:spPr>
          <a:xfrm>
            <a:off x="10281042" y="3032480"/>
            <a:ext cx="3707504" cy="421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Real-time event distribution</a:t>
            </a:r>
            <a:endParaRPr lang="en-US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F75687-4066-2E4E-9AFA-AFA16599C9E7}"/>
              </a:ext>
            </a:extLst>
          </p:cNvPr>
          <p:cNvSpPr txBox="1"/>
          <p:nvPr/>
        </p:nvSpPr>
        <p:spPr>
          <a:xfrm>
            <a:off x="4493941" y="5058841"/>
            <a:ext cx="3057898" cy="415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Custom distributed database</a:t>
            </a:r>
            <a:endParaRPr lang="en-US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3D9C32D-285A-9549-7DBA-C74D50CEE304}"/>
              </a:ext>
            </a:extLst>
          </p:cNvPr>
          <p:cNvSpPr txBox="1"/>
          <p:nvPr/>
        </p:nvSpPr>
        <p:spPr>
          <a:xfrm>
            <a:off x="11081625" y="4550701"/>
            <a:ext cx="2738961" cy="421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Data collection framework</a:t>
            </a:r>
            <a:endParaRPr lang="en-US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727B44-7230-AEAC-B85E-DC567C3120D3}"/>
              </a:ext>
            </a:extLst>
          </p:cNvPr>
          <p:cNvSpPr txBox="1"/>
          <p:nvPr/>
        </p:nvSpPr>
        <p:spPr>
          <a:xfrm>
            <a:off x="10281042" y="6241914"/>
            <a:ext cx="2738961" cy="421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600" dirty="0">
                <a:latin typeface="Bitter" pitchFamily="34" charset="0"/>
                <a:ea typeface="Bitter" pitchFamily="34" charset="-122"/>
                <a:cs typeface="Bitter" pitchFamily="34" charset="-120"/>
              </a:rPr>
              <a:t>Big data processing</a:t>
            </a:r>
            <a:endParaRPr lang="en-US" sz="1600" dirty="0"/>
          </a:p>
        </p:txBody>
      </p:sp>
      <p:sp>
        <p:nvSpPr>
          <p:cNvPr id="49" name="Text 25">
            <a:extLst>
              <a:ext uri="{FF2B5EF4-FFF2-40B4-BE49-F238E27FC236}">
                <a16:creationId xmlns:a16="http://schemas.microsoft.com/office/drawing/2014/main" id="{FEEC4C2B-3DF5-D476-0A9E-CD8AA8BCAD01}"/>
              </a:ext>
            </a:extLst>
          </p:cNvPr>
          <p:cNvSpPr/>
          <p:nvPr/>
        </p:nvSpPr>
        <p:spPr>
          <a:xfrm>
            <a:off x="1610397" y="6285017"/>
            <a:ext cx="2455105" cy="306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Open Source Tools</a:t>
            </a:r>
            <a:endParaRPr lang="en-US" sz="2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26">
            <a:extLst>
              <a:ext uri="{FF2B5EF4-FFF2-40B4-BE49-F238E27FC236}">
                <a16:creationId xmlns:a16="http://schemas.microsoft.com/office/drawing/2014/main" id="{E15D899A-BFA4-4448-81EE-67F76180E34D}"/>
              </a:ext>
            </a:extLst>
          </p:cNvPr>
          <p:cNvSpPr/>
          <p:nvPr/>
        </p:nvSpPr>
        <p:spPr>
          <a:xfrm>
            <a:off x="1610397" y="6860923"/>
            <a:ext cx="2656089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latin typeface="Bitter" pitchFamily="34" charset="0"/>
                <a:ea typeface="Bitter" pitchFamily="34" charset="-122"/>
                <a:cs typeface="Bitter" pitchFamily="34" charset="-120"/>
              </a:rPr>
              <a:t>Apache Kafka</a:t>
            </a:r>
            <a:endParaRPr lang="en-US" sz="1750" dirty="0"/>
          </a:p>
        </p:txBody>
      </p:sp>
      <p:sp>
        <p:nvSpPr>
          <p:cNvPr id="51" name="Text 27">
            <a:extLst>
              <a:ext uri="{FF2B5EF4-FFF2-40B4-BE49-F238E27FC236}">
                <a16:creationId xmlns:a16="http://schemas.microsoft.com/office/drawing/2014/main" id="{C88F2F17-DBDC-F0A2-EA11-A20DC0084703}"/>
              </a:ext>
            </a:extLst>
          </p:cNvPr>
          <p:cNvSpPr/>
          <p:nvPr/>
        </p:nvSpPr>
        <p:spPr>
          <a:xfrm>
            <a:off x="1610397" y="7299073"/>
            <a:ext cx="3714141" cy="359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latin typeface="Bitter" pitchFamily="34" charset="0"/>
                <a:ea typeface="Bitter" pitchFamily="34" charset="-122"/>
                <a:cs typeface="Bitter" pitchFamily="34" charset="-120"/>
              </a:rPr>
              <a:t>Apache Hadoop</a:t>
            </a:r>
            <a:endParaRPr lang="en-US" sz="175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F523B39-7979-90AD-323D-3FBD6B4AFD34}"/>
              </a:ext>
            </a:extLst>
          </p:cNvPr>
          <p:cNvGrpSpPr/>
          <p:nvPr/>
        </p:nvGrpSpPr>
        <p:grpSpPr>
          <a:xfrm>
            <a:off x="411240" y="4658302"/>
            <a:ext cx="3339751" cy="1373625"/>
            <a:chOff x="468510" y="8423284"/>
            <a:chExt cx="6254591" cy="1373625"/>
          </a:xfrm>
        </p:grpSpPr>
        <p:sp>
          <p:nvSpPr>
            <p:cNvPr id="52" name="Text 22">
              <a:extLst>
                <a:ext uri="{FF2B5EF4-FFF2-40B4-BE49-F238E27FC236}">
                  <a16:creationId xmlns:a16="http://schemas.microsoft.com/office/drawing/2014/main" id="{FD18F8B4-D3E9-699D-451F-C53C76CD8AB8}"/>
                </a:ext>
              </a:extLst>
            </p:cNvPr>
            <p:cNvSpPr/>
            <p:nvPr/>
          </p:nvSpPr>
          <p:spPr>
            <a:xfrm>
              <a:off x="468510" y="8423284"/>
              <a:ext cx="2809279" cy="35123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Custom Solutions</a:t>
              </a:r>
              <a:endParaRPr lang="en-US" sz="2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 23">
              <a:extLst>
                <a:ext uri="{FF2B5EF4-FFF2-40B4-BE49-F238E27FC236}">
                  <a16:creationId xmlns:a16="http://schemas.microsoft.com/office/drawing/2014/main" id="{22A23207-A234-F5E2-3A44-29DDB8F5AFF0}"/>
                </a:ext>
              </a:extLst>
            </p:cNvPr>
            <p:cNvSpPr/>
            <p:nvPr/>
          </p:nvSpPr>
          <p:spPr>
            <a:xfrm>
              <a:off x="468510" y="8999190"/>
              <a:ext cx="6254591" cy="35956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00"/>
                </a:lnSpc>
                <a:buSzPct val="100000"/>
                <a:buChar char="•"/>
              </a:pPr>
              <a:r>
                <a:rPr lang="en-US" sz="1750" dirty="0">
                  <a:latin typeface="Bitter" pitchFamily="34" charset="0"/>
                  <a:ea typeface="Bitter" pitchFamily="34" charset="-122"/>
                  <a:cs typeface="Bitter" pitchFamily="34" charset="-120"/>
                </a:rPr>
                <a:t>Voldemort: Key-value store</a:t>
              </a:r>
              <a:endParaRPr lang="en-US" sz="1750" dirty="0"/>
            </a:p>
          </p:txBody>
        </p:sp>
        <p:sp>
          <p:nvSpPr>
            <p:cNvPr id="54" name="Text 24">
              <a:extLst>
                <a:ext uri="{FF2B5EF4-FFF2-40B4-BE49-F238E27FC236}">
                  <a16:creationId xmlns:a16="http://schemas.microsoft.com/office/drawing/2014/main" id="{100D385D-576C-0900-0287-6970F4D7DAA3}"/>
                </a:ext>
              </a:extLst>
            </p:cNvPr>
            <p:cNvSpPr/>
            <p:nvPr/>
          </p:nvSpPr>
          <p:spPr>
            <a:xfrm>
              <a:off x="468510" y="9437340"/>
              <a:ext cx="6254591" cy="35956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342900" indent="-342900" algn="l">
                <a:lnSpc>
                  <a:spcPts val="2800"/>
                </a:lnSpc>
                <a:buSzPct val="100000"/>
                <a:buChar char="•"/>
              </a:pPr>
              <a:r>
                <a:rPr lang="en-US" sz="1750" dirty="0">
                  <a:latin typeface="Bitter" pitchFamily="34" charset="0"/>
                  <a:ea typeface="Bitter" pitchFamily="34" charset="-122"/>
                  <a:cs typeface="Bitter" pitchFamily="34" charset="-120"/>
                </a:rPr>
                <a:t>Espresso: Document store</a:t>
              </a:r>
              <a:endParaRPr lang="en-US" sz="1750" dirty="0"/>
            </a:p>
          </p:txBody>
        </p:sp>
      </p:grpSp>
    </p:spTree>
    <p:extLst>
      <p:ext uri="{BB962C8B-B14F-4D97-AF65-F5344CB8AC3E}">
        <p14:creationId xmlns:p14="http://schemas.microsoft.com/office/powerpoint/2010/main" val="1849951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Graphic spid="30" grpId="0">
        <p:bldAsOne/>
      </p:bldGraphic>
      <p:bldP spid="32" grpId="0"/>
      <p:bldP spid="33" grpId="0"/>
      <p:bldP spid="35" grpId="0"/>
      <p:bldP spid="37" grpId="0"/>
      <p:bldP spid="38" grpId="0"/>
      <p:bldP spid="49" grpId="0" animBg="1"/>
      <p:bldP spid="50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6CF0DD0-7379-9BCA-98BD-BED955876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69" y="1011584"/>
            <a:ext cx="5486399" cy="64193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 0"/>
          <p:cNvSpPr/>
          <p:nvPr/>
        </p:nvSpPr>
        <p:spPr>
          <a:xfrm>
            <a:off x="6149816" y="521732"/>
            <a:ext cx="5539621" cy="592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E1E5CD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Frontend Transformation</a:t>
            </a:r>
            <a:endParaRPr lang="en-US" sz="3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149816" y="1189792"/>
            <a:ext cx="3115628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E1E5CD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Modern Web Stack Evolution</a:t>
            </a:r>
            <a:endParaRPr lang="en-US" sz="1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339364" y="2054543"/>
            <a:ext cx="189548" cy="852845"/>
          </a:xfrm>
          <a:prstGeom prst="roundRect">
            <a:avLst>
              <a:gd name="adj" fmla="val 15000"/>
            </a:avLst>
          </a:prstGeom>
          <a:solidFill>
            <a:srgbClr val="3B3C3E"/>
          </a:solidFill>
          <a:ln/>
        </p:spPr>
      </p:sp>
      <p:sp>
        <p:nvSpPr>
          <p:cNvPr id="6" name="Shape 3"/>
          <p:cNvSpPr/>
          <p:nvPr/>
        </p:nvSpPr>
        <p:spPr>
          <a:xfrm>
            <a:off x="6149816" y="1930122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3B3C3E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1977" y="2072283"/>
            <a:ext cx="284321" cy="28432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D21D5EC-0777-3397-7806-E0380048A63F}"/>
              </a:ext>
            </a:extLst>
          </p:cNvPr>
          <p:cNvGrpSpPr/>
          <p:nvPr/>
        </p:nvGrpSpPr>
        <p:grpSpPr>
          <a:xfrm>
            <a:off x="6908006" y="1959769"/>
            <a:ext cx="7058978" cy="713065"/>
            <a:chOff x="6908006" y="1959769"/>
            <a:chExt cx="7058978" cy="713065"/>
          </a:xfrm>
        </p:grpSpPr>
        <p:sp>
          <p:nvSpPr>
            <p:cNvPr id="8" name="Text 4"/>
            <p:cNvSpPr/>
            <p:nvPr/>
          </p:nvSpPr>
          <p:spPr>
            <a:xfrm>
              <a:off x="6908006" y="1959769"/>
              <a:ext cx="2369344" cy="2961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b="1" dirty="0">
                  <a:solidFill>
                    <a:schemeClr val="bg1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Legacy JSP</a:t>
              </a:r>
              <a:endParaRPr lang="en-US" sz="1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 5"/>
            <p:cNvSpPr/>
            <p:nvPr/>
          </p:nvSpPr>
          <p:spPr>
            <a:xfrm>
              <a:off x="6908006" y="2369582"/>
              <a:ext cx="7058978" cy="30325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Server-side rendering with Java</a:t>
              </a:r>
              <a:endParaRPr lang="en-US" sz="14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Shape 6"/>
          <p:cNvSpPr/>
          <p:nvPr/>
        </p:nvSpPr>
        <p:spPr>
          <a:xfrm>
            <a:off x="6623685" y="3381375"/>
            <a:ext cx="189548" cy="852845"/>
          </a:xfrm>
          <a:prstGeom prst="roundRect">
            <a:avLst>
              <a:gd name="adj" fmla="val 15000"/>
            </a:avLst>
          </a:prstGeom>
          <a:solidFill>
            <a:srgbClr val="3B3C3E"/>
          </a:solidFill>
          <a:ln/>
        </p:spPr>
      </p:sp>
      <p:sp>
        <p:nvSpPr>
          <p:cNvPr id="11" name="Shape 7"/>
          <p:cNvSpPr/>
          <p:nvPr/>
        </p:nvSpPr>
        <p:spPr>
          <a:xfrm>
            <a:off x="6434138" y="3256955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3B3C3E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76298" y="3399115"/>
            <a:ext cx="284321" cy="28432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12E69F65-0EDB-6ED5-9A04-921725D6F890}"/>
              </a:ext>
            </a:extLst>
          </p:cNvPr>
          <p:cNvGrpSpPr/>
          <p:nvPr/>
        </p:nvGrpSpPr>
        <p:grpSpPr>
          <a:xfrm>
            <a:off x="7192328" y="3286601"/>
            <a:ext cx="6774656" cy="713065"/>
            <a:chOff x="7192328" y="3286601"/>
            <a:chExt cx="6774656" cy="713065"/>
          </a:xfrm>
        </p:grpSpPr>
        <p:sp>
          <p:nvSpPr>
            <p:cNvPr id="13" name="Text 8"/>
            <p:cNvSpPr/>
            <p:nvPr/>
          </p:nvSpPr>
          <p:spPr>
            <a:xfrm>
              <a:off x="7192328" y="3286601"/>
              <a:ext cx="2369344" cy="2961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b="1" dirty="0">
                  <a:solidFill>
                    <a:schemeClr val="bg1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Dust.js &amp; Ember.js</a:t>
              </a:r>
              <a:endParaRPr lang="en-US" sz="1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 9"/>
            <p:cNvSpPr/>
            <p:nvPr/>
          </p:nvSpPr>
          <p:spPr>
            <a:xfrm>
              <a:off x="7192328" y="3696414"/>
              <a:ext cx="6774656" cy="30325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Client-side templating and frameworks</a:t>
              </a:r>
              <a:endParaRPr lang="en-US" sz="14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Shape 10"/>
          <p:cNvSpPr/>
          <p:nvPr/>
        </p:nvSpPr>
        <p:spPr>
          <a:xfrm>
            <a:off x="6908006" y="4708208"/>
            <a:ext cx="189548" cy="852845"/>
          </a:xfrm>
          <a:prstGeom prst="roundRect">
            <a:avLst>
              <a:gd name="adj" fmla="val 15000"/>
            </a:avLst>
          </a:prstGeom>
          <a:solidFill>
            <a:srgbClr val="3B3C3E"/>
          </a:solidFill>
          <a:ln/>
        </p:spPr>
      </p:sp>
      <p:sp>
        <p:nvSpPr>
          <p:cNvPr id="16" name="Shape 11"/>
          <p:cNvSpPr/>
          <p:nvPr/>
        </p:nvSpPr>
        <p:spPr>
          <a:xfrm>
            <a:off x="6718459" y="4583787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3B3C3E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60619" y="4725948"/>
            <a:ext cx="284321" cy="28432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39D0315E-FA5A-E94B-DB50-42C8CA64B9B9}"/>
              </a:ext>
            </a:extLst>
          </p:cNvPr>
          <p:cNvGrpSpPr/>
          <p:nvPr/>
        </p:nvGrpSpPr>
        <p:grpSpPr>
          <a:xfrm>
            <a:off x="7476649" y="4613434"/>
            <a:ext cx="6490335" cy="713065"/>
            <a:chOff x="7476649" y="4613434"/>
            <a:chExt cx="6490335" cy="713065"/>
          </a:xfrm>
        </p:grpSpPr>
        <p:sp>
          <p:nvSpPr>
            <p:cNvPr id="19" name="Text 13"/>
            <p:cNvSpPr/>
            <p:nvPr/>
          </p:nvSpPr>
          <p:spPr>
            <a:xfrm>
              <a:off x="7476649" y="5023247"/>
              <a:ext cx="6490335" cy="30325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Backend-for-Frontend layer</a:t>
              </a:r>
              <a:endParaRPr lang="en-US" sz="14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12"/>
            <p:cNvSpPr/>
            <p:nvPr/>
          </p:nvSpPr>
          <p:spPr>
            <a:xfrm>
              <a:off x="7476649" y="4613434"/>
              <a:ext cx="2369344" cy="2961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b="1" dirty="0">
                  <a:solidFill>
                    <a:schemeClr val="bg1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Node.js BFF</a:t>
              </a:r>
              <a:endParaRPr lang="en-US" sz="1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Shape 14"/>
          <p:cNvSpPr/>
          <p:nvPr/>
        </p:nvSpPr>
        <p:spPr>
          <a:xfrm>
            <a:off x="7192328" y="6035040"/>
            <a:ext cx="189548" cy="852845"/>
          </a:xfrm>
          <a:prstGeom prst="roundRect">
            <a:avLst>
              <a:gd name="adj" fmla="val 15000"/>
            </a:avLst>
          </a:prstGeom>
          <a:solidFill>
            <a:srgbClr val="3B3C3E"/>
          </a:solidFill>
          <a:ln/>
        </p:spPr>
      </p:sp>
      <p:sp>
        <p:nvSpPr>
          <p:cNvPr id="21" name="Shape 15"/>
          <p:cNvSpPr/>
          <p:nvPr/>
        </p:nvSpPr>
        <p:spPr>
          <a:xfrm>
            <a:off x="7002780" y="5910620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3B3C3E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44941" y="6052780"/>
            <a:ext cx="284321" cy="28432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F9C6F64-70E5-BD28-805D-670DAD4E8D66}"/>
              </a:ext>
            </a:extLst>
          </p:cNvPr>
          <p:cNvGrpSpPr/>
          <p:nvPr/>
        </p:nvGrpSpPr>
        <p:grpSpPr>
          <a:xfrm>
            <a:off x="7760970" y="5940266"/>
            <a:ext cx="6206014" cy="713065"/>
            <a:chOff x="7760970" y="5940266"/>
            <a:chExt cx="6206014" cy="713065"/>
          </a:xfrm>
        </p:grpSpPr>
        <p:sp>
          <p:nvSpPr>
            <p:cNvPr id="23" name="Text 16"/>
            <p:cNvSpPr/>
            <p:nvPr/>
          </p:nvSpPr>
          <p:spPr>
            <a:xfrm>
              <a:off x="7760970" y="5940266"/>
              <a:ext cx="2369344" cy="29610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00"/>
                </a:lnSpc>
                <a:buNone/>
              </a:pPr>
              <a:r>
                <a:rPr lang="en-US" sz="1850" b="1" dirty="0" err="1">
                  <a:solidFill>
                    <a:schemeClr val="bg1"/>
                  </a:solidFill>
                  <a:latin typeface="Arial" panose="020B0604020202020204" pitchFamily="34" charset="0"/>
                  <a:ea typeface="Outfit Bold" pitchFamily="34" charset="-122"/>
                  <a:cs typeface="Arial" panose="020B0604020202020204" pitchFamily="34" charset="0"/>
                </a:rPr>
                <a:t>GraphQL</a:t>
              </a:r>
              <a:endParaRPr lang="en-US" sz="18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 17"/>
            <p:cNvSpPr/>
            <p:nvPr/>
          </p:nvSpPr>
          <p:spPr>
            <a:xfrm>
              <a:off x="7760970" y="6350079"/>
              <a:ext cx="6206014" cy="30325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C2C4B5"/>
                  </a:solidFill>
                  <a:latin typeface="Arial" panose="020B0604020202020204" pitchFamily="34" charset="0"/>
                  <a:ea typeface="Bitter" pitchFamily="34" charset="-122"/>
                  <a:cs typeface="Arial" panose="020B0604020202020204" pitchFamily="34" charset="0"/>
                </a:rPr>
                <a:t>Efficient data fetching</a:t>
              </a:r>
              <a:endParaRPr lang="en-US" sz="14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Text 18"/>
          <p:cNvSpPr/>
          <p:nvPr/>
        </p:nvSpPr>
        <p:spPr>
          <a:xfrm>
            <a:off x="6149816" y="7101245"/>
            <a:ext cx="781716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Native mobile apps built for iOS and Android, providing optimized experiences across all platforms.</a:t>
            </a:r>
            <a:endParaRPr lang="en-US" sz="14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1021" y="433030"/>
            <a:ext cx="5178504" cy="491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E1E5CD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Infrastructure &amp; Deployment</a:t>
            </a:r>
            <a:endParaRPr lang="en-US" sz="3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51021" y="1318498"/>
            <a:ext cx="2229326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E1E5CD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Container Orchestration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51021" y="1721882"/>
            <a:ext cx="6572131" cy="503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Docker containers managed by Kubernetes enable efficient resource utilization and rapid scaling.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514868" y="1338143"/>
            <a:ext cx="6572131" cy="1599843"/>
          </a:xfrm>
          <a:prstGeom prst="roundRect">
            <a:avLst>
              <a:gd name="adj" fmla="val 1476"/>
            </a:avLst>
          </a:prstGeom>
          <a:solidFill>
            <a:srgbClr val="3B3C3E"/>
          </a:solidFill>
          <a:ln/>
        </p:spPr>
      </p:sp>
      <p:sp>
        <p:nvSpPr>
          <p:cNvPr id="7" name="Shape 4"/>
          <p:cNvSpPr/>
          <p:nvPr/>
        </p:nvSpPr>
        <p:spPr>
          <a:xfrm>
            <a:off x="7672268" y="1495544"/>
            <a:ext cx="472321" cy="472321"/>
          </a:xfrm>
          <a:prstGeom prst="roundRect">
            <a:avLst>
              <a:gd name="adj" fmla="val 19357779"/>
            </a:avLst>
          </a:prstGeom>
          <a:solidFill>
            <a:srgbClr val="9FA58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2166" y="1625441"/>
            <a:ext cx="212527" cy="2125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72268" y="2125266"/>
            <a:ext cx="1968222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C2C4B5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Samza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672268" y="2528649"/>
            <a:ext cx="6257330" cy="251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C2C4B5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Stream processing framework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7514868" y="3095387"/>
            <a:ext cx="6572131" cy="1599843"/>
          </a:xfrm>
          <a:prstGeom prst="roundRect">
            <a:avLst>
              <a:gd name="adj" fmla="val 1476"/>
            </a:avLst>
          </a:prstGeom>
          <a:solidFill>
            <a:srgbClr val="3B3C3E"/>
          </a:solidFill>
          <a:ln/>
        </p:spPr>
        <p:txBody>
          <a:bodyPr/>
          <a:lstStyle/>
          <a:p>
            <a:endParaRPr lang="en-IN" dirty="0"/>
          </a:p>
        </p:txBody>
      </p:sp>
      <p:sp>
        <p:nvSpPr>
          <p:cNvPr id="12" name="Shape 8"/>
          <p:cNvSpPr/>
          <p:nvPr/>
        </p:nvSpPr>
        <p:spPr>
          <a:xfrm>
            <a:off x="7672268" y="3252787"/>
            <a:ext cx="472321" cy="472321"/>
          </a:xfrm>
          <a:prstGeom prst="roundRect">
            <a:avLst>
              <a:gd name="adj" fmla="val 19357779"/>
            </a:avLst>
          </a:prstGeom>
          <a:solidFill>
            <a:srgbClr val="2D2F28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2166" y="3382685"/>
            <a:ext cx="212527" cy="21252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72268" y="3882509"/>
            <a:ext cx="1968222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C2C4B5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Canary Deployments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672268" y="4285893"/>
            <a:ext cx="6257330" cy="251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C2C4B5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Safe rollout strategy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7514868" y="4852630"/>
            <a:ext cx="6572131" cy="1599843"/>
          </a:xfrm>
          <a:prstGeom prst="roundRect">
            <a:avLst>
              <a:gd name="adj" fmla="val 1476"/>
            </a:avLst>
          </a:prstGeom>
          <a:solidFill>
            <a:srgbClr val="3B3C3E"/>
          </a:solidFill>
          <a:ln/>
        </p:spPr>
      </p:sp>
      <p:sp>
        <p:nvSpPr>
          <p:cNvPr id="17" name="Shape 12"/>
          <p:cNvSpPr/>
          <p:nvPr/>
        </p:nvSpPr>
        <p:spPr>
          <a:xfrm>
            <a:off x="7672268" y="5010031"/>
            <a:ext cx="472321" cy="472321"/>
          </a:xfrm>
          <a:prstGeom prst="roundRect">
            <a:avLst>
              <a:gd name="adj" fmla="val 19357779"/>
            </a:avLst>
          </a:prstGeom>
          <a:solidFill>
            <a:srgbClr val="404238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2166" y="5139928"/>
            <a:ext cx="212527" cy="21252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672268" y="5639753"/>
            <a:ext cx="1968222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C2C4B5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Microsoft Azure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7672268" y="6043136"/>
            <a:ext cx="6257330" cy="251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C2C4B5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Cloud integration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BBC5F5-48CD-E631-C9D5-D32FB1D0A3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956" y="2780585"/>
            <a:ext cx="6846196" cy="46735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1AA7F-EC19-23E9-E055-A545E5C7C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CE7B92B-EB14-D842-9754-41841718DD6A}"/>
              </a:ext>
            </a:extLst>
          </p:cNvPr>
          <p:cNvSpPr/>
          <p:nvPr/>
        </p:nvSpPr>
        <p:spPr>
          <a:xfrm>
            <a:off x="720685" y="363080"/>
            <a:ext cx="7023735" cy="64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800" b="1" dirty="0">
                <a:solidFill>
                  <a:srgbClr val="006FAC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Modern LinkedIn Architecture</a:t>
            </a:r>
            <a:endParaRPr lang="en-US" sz="4800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6014443-441A-7814-77D7-04EC4D459ED4}"/>
              </a:ext>
            </a:extLst>
          </p:cNvPr>
          <p:cNvSpPr/>
          <p:nvPr/>
        </p:nvSpPr>
        <p:spPr>
          <a:xfrm>
            <a:off x="720685" y="954969"/>
            <a:ext cx="7123867" cy="887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Event-Driven at Scale</a:t>
            </a:r>
            <a:endParaRPr lang="en-US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4398495-D27A-9BB5-EE02-302406CF3802}"/>
              </a:ext>
            </a:extLst>
          </p:cNvPr>
          <p:cNvSpPr/>
          <p:nvPr/>
        </p:nvSpPr>
        <p:spPr>
          <a:xfrm>
            <a:off x="720685" y="2615148"/>
            <a:ext cx="4224814" cy="679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b="1" dirty="0">
                <a:solidFill>
                  <a:srgbClr val="002060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100K+</a:t>
            </a:r>
            <a:endParaRPr lang="en-US" sz="53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64BDD43-0330-4B74-0163-26433500E18D}"/>
              </a:ext>
            </a:extLst>
          </p:cNvPr>
          <p:cNvSpPr/>
          <p:nvPr/>
        </p:nvSpPr>
        <p:spPr>
          <a:xfrm>
            <a:off x="1291503" y="3306185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B0F0"/>
                </a:solidFill>
                <a:latin typeface="Aptos" panose="020B0004020202020204" pitchFamily="34" charset="0"/>
                <a:ea typeface="Outfit Bold" pitchFamily="34" charset="-122"/>
                <a:cs typeface="Raavi" panose="020B0502040204020203" pitchFamily="34" charset="0"/>
              </a:rPr>
              <a:t>Service Instances</a:t>
            </a:r>
            <a:endParaRPr lang="en-US" sz="2000" dirty="0">
              <a:solidFill>
                <a:srgbClr val="00B0F0"/>
              </a:solidFill>
              <a:latin typeface="Aptos" panose="020B0004020202020204" pitchFamily="34" charset="0"/>
              <a:cs typeface="Raavi" panose="020B0502040204020203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62077D3-FA2A-5E90-0736-BEAFD0ED5817}"/>
              </a:ext>
            </a:extLst>
          </p:cNvPr>
          <p:cNvSpPr/>
          <p:nvPr/>
        </p:nvSpPr>
        <p:spPr>
          <a:xfrm>
            <a:off x="466042" y="3751360"/>
            <a:ext cx="4224814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Distributed across global infrastructure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78D8282-1A41-CCF5-0679-56161BE61470}"/>
              </a:ext>
            </a:extLst>
          </p:cNvPr>
          <p:cNvSpPr/>
          <p:nvPr/>
        </p:nvSpPr>
        <p:spPr>
          <a:xfrm>
            <a:off x="283552" y="4891648"/>
            <a:ext cx="4224814" cy="679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b="1" dirty="0">
                <a:solidFill>
                  <a:srgbClr val="002060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7T+</a:t>
            </a:r>
            <a:endParaRPr lang="en-US" sz="53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88AFAC1-CE67-D477-D0A6-43D9923FE772}"/>
              </a:ext>
            </a:extLst>
          </p:cNvPr>
          <p:cNvSpPr/>
          <p:nvPr/>
        </p:nvSpPr>
        <p:spPr>
          <a:xfrm>
            <a:off x="1109012" y="5828431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Events Per Day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CD1ECABD-0EA0-8584-2E74-29D464882D86}"/>
              </a:ext>
            </a:extLst>
          </p:cNvPr>
          <p:cNvSpPr/>
          <p:nvPr/>
        </p:nvSpPr>
        <p:spPr>
          <a:xfrm>
            <a:off x="283552" y="6273606"/>
            <a:ext cx="4224814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Processed through Kafka backbone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825D731-B3B6-B4C3-AFC5-07E690598E52}"/>
              </a:ext>
            </a:extLst>
          </p:cNvPr>
          <p:cNvSpPr/>
          <p:nvPr/>
        </p:nvSpPr>
        <p:spPr>
          <a:xfrm>
            <a:off x="3285912" y="3883755"/>
            <a:ext cx="4224814" cy="679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b="1" dirty="0">
                <a:solidFill>
                  <a:srgbClr val="002060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1B</a:t>
            </a:r>
            <a:endParaRPr lang="en-US" sz="53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8AA88C14-BCB6-DED7-2DF8-9DE4C4049997}"/>
              </a:ext>
            </a:extLst>
          </p:cNvPr>
          <p:cNvSpPr/>
          <p:nvPr/>
        </p:nvSpPr>
        <p:spPr>
          <a:xfrm>
            <a:off x="4094695" y="4660417"/>
            <a:ext cx="2573893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Professionals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D8264E2-C51E-BC42-5212-44E91DCCE634}"/>
              </a:ext>
            </a:extLst>
          </p:cNvPr>
          <p:cNvSpPr/>
          <p:nvPr/>
        </p:nvSpPr>
        <p:spPr>
          <a:xfrm>
            <a:off x="3090385" y="5071068"/>
            <a:ext cx="4224814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Served worldwide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C8328C2C-C42E-BBDF-28B5-B88F6CD28ECB}"/>
              </a:ext>
            </a:extLst>
          </p:cNvPr>
          <p:cNvSpPr/>
          <p:nvPr/>
        </p:nvSpPr>
        <p:spPr>
          <a:xfrm>
            <a:off x="720685" y="7335322"/>
            <a:ext cx="13189029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7030A0"/>
                </a:solidFill>
                <a:latin typeface="Arial" panose="020B0604020202020204" pitchFamily="34" charset="0"/>
                <a:ea typeface="Bitter" pitchFamily="34" charset="-122"/>
                <a:cs typeface="Arial" panose="020B0604020202020204" pitchFamily="34" charset="0"/>
              </a:rPr>
              <a:t>Microservices architecture powered by Kafka enables personalized AI experiences, real-time updates, and massive scalability.</a:t>
            </a:r>
            <a:endParaRPr lang="en-US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 descr="A diagram of a company's company's company's company's company's company's company's company's company's company's company's company'&#10;&#10;AI-generated content may be incorrect.">
            <a:extLst>
              <a:ext uri="{FF2B5EF4-FFF2-40B4-BE49-F238E27FC236}">
                <a16:creationId xmlns:a16="http://schemas.microsoft.com/office/drawing/2014/main" id="{363C9FB5-DC95-83C1-D90D-FEEC686B4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917" y="1958843"/>
            <a:ext cx="7909441" cy="464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20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0EF7B-75D7-6C8C-C89F-E1F4C8CD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C3A5F41F-24D0-A880-367E-F25A635B2297}"/>
              </a:ext>
            </a:extLst>
          </p:cNvPr>
          <p:cNvSpPr/>
          <p:nvPr/>
        </p:nvSpPr>
        <p:spPr>
          <a:xfrm>
            <a:off x="720685" y="363080"/>
            <a:ext cx="7023735" cy="64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050"/>
              </a:lnSpc>
            </a:pPr>
            <a:r>
              <a:rPr lang="en-IN" sz="4800" b="1" dirty="0">
                <a:solidFill>
                  <a:srgbClr val="006FAC"/>
                </a:solidFill>
              </a:rPr>
              <a:t>AI and Personalization Systems</a:t>
            </a:r>
            <a:endParaRPr lang="en-US" sz="4800" b="1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3D46A0D-10DD-2510-F61F-1880DB777F4C}"/>
              </a:ext>
            </a:extLst>
          </p:cNvPr>
          <p:cNvSpPr/>
          <p:nvPr/>
        </p:nvSpPr>
        <p:spPr>
          <a:xfrm>
            <a:off x="720685" y="694640"/>
            <a:ext cx="7123867" cy="887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950"/>
              </a:lnSpc>
            </a:pPr>
            <a:r>
              <a:rPr lang="en-US" sz="2000" b="1" dirty="0">
                <a:solidFill>
                  <a:srgbClr val="C00000"/>
                </a:solidFill>
              </a:rPr>
              <a:t>AI for Feed Ranking, Job Recommendations, and Profile Suggestions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F216C3-9745-003A-E463-F8DD40739A76}"/>
              </a:ext>
            </a:extLst>
          </p:cNvPr>
          <p:cNvSpPr txBox="1"/>
          <p:nvPr/>
        </p:nvSpPr>
        <p:spPr>
          <a:xfrm>
            <a:off x="328073" y="1596643"/>
            <a:ext cx="8740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🔸 Feed Ranking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3D467D2-561F-E46F-7A9E-0AB80B7A1869}"/>
              </a:ext>
            </a:extLst>
          </p:cNvPr>
          <p:cNvSpPr/>
          <p:nvPr/>
        </p:nvSpPr>
        <p:spPr>
          <a:xfrm>
            <a:off x="911548" y="2210075"/>
            <a:ext cx="7123867" cy="75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950"/>
              </a:lnSpc>
            </a:pPr>
            <a:r>
              <a:rPr lang="en-US" sz="2000" dirty="0">
                <a:solidFill>
                  <a:srgbClr val="006FAC"/>
                </a:solidFill>
              </a:rPr>
              <a:t>Your interests, job, skills, network</a:t>
            </a:r>
            <a:endParaRPr lang="en-US" sz="2000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79FDFB06-2D3E-FA40-CCDC-92A6ABA3AD00}"/>
              </a:ext>
            </a:extLst>
          </p:cNvPr>
          <p:cNvSpPr/>
          <p:nvPr/>
        </p:nvSpPr>
        <p:spPr>
          <a:xfrm>
            <a:off x="911548" y="1803797"/>
            <a:ext cx="7123867" cy="75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950"/>
              </a:lnSpc>
            </a:pPr>
            <a:r>
              <a:rPr lang="en-US" sz="2000" dirty="0"/>
              <a:t>When you open LinkedIn, you don’t see a random list of posts. LinkedIn’s AI ranks posts based on: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153D4534-DE41-89B5-5269-D1322F6EC4D5}"/>
              </a:ext>
            </a:extLst>
          </p:cNvPr>
          <p:cNvSpPr/>
          <p:nvPr/>
        </p:nvSpPr>
        <p:spPr>
          <a:xfrm>
            <a:off x="911548" y="2636420"/>
            <a:ext cx="7123867" cy="75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950"/>
              </a:lnSpc>
            </a:pPr>
            <a:r>
              <a:rPr lang="en-US" sz="2000" dirty="0">
                <a:solidFill>
                  <a:srgbClr val="006FAC"/>
                </a:solidFill>
              </a:rPr>
              <a:t>Type of content you engage with (likes, comments)</a:t>
            </a:r>
            <a:endParaRPr lang="en-US" sz="2000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7E3862-1C25-B8A3-E00E-B67B47B41721}"/>
              </a:ext>
            </a:extLst>
          </p:cNvPr>
          <p:cNvSpPr txBox="1"/>
          <p:nvPr/>
        </p:nvSpPr>
        <p:spPr>
          <a:xfrm>
            <a:off x="328073" y="3635084"/>
            <a:ext cx="8740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🔸 Tools Used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E9B35E-66DF-FB82-D397-CBECFD7CBA45}"/>
              </a:ext>
            </a:extLst>
          </p:cNvPr>
          <p:cNvSpPr txBox="1"/>
          <p:nvPr/>
        </p:nvSpPr>
        <p:spPr>
          <a:xfrm>
            <a:off x="1241484" y="4160771"/>
            <a:ext cx="87405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6FAC"/>
                </a:solidFill>
              </a:rPr>
              <a:t>Machine Learning models</a:t>
            </a:r>
            <a:r>
              <a:rPr lang="en-US" sz="2000" dirty="0">
                <a:solidFill>
                  <a:srgbClr val="006FAC"/>
                </a:solidFill>
              </a:rPr>
              <a:t> built using </a:t>
            </a:r>
            <a:r>
              <a:rPr lang="en-US" sz="2000" b="1" dirty="0">
                <a:solidFill>
                  <a:srgbClr val="006FAC"/>
                </a:solidFill>
              </a:rPr>
              <a:t>TensorFlow</a:t>
            </a:r>
            <a:r>
              <a:rPr lang="en-US" sz="2000" dirty="0">
                <a:solidFill>
                  <a:srgbClr val="006FAC"/>
                </a:solidFill>
              </a:rPr>
              <a:t> and </a:t>
            </a:r>
            <a:r>
              <a:rPr lang="en-US" sz="2000" b="1" dirty="0" err="1">
                <a:solidFill>
                  <a:srgbClr val="006FAC"/>
                </a:solidFill>
              </a:rPr>
              <a:t>PyTorch</a:t>
            </a:r>
            <a:endParaRPr lang="en-US" sz="2000" dirty="0">
              <a:solidFill>
                <a:srgbClr val="006FA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691686-34A1-B1D1-F83E-3A4D99593A32}"/>
              </a:ext>
            </a:extLst>
          </p:cNvPr>
          <p:cNvSpPr txBox="1"/>
          <p:nvPr/>
        </p:nvSpPr>
        <p:spPr>
          <a:xfrm>
            <a:off x="1241484" y="4538590"/>
            <a:ext cx="87405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6FAC"/>
                </a:solidFill>
              </a:rPr>
              <a:t>Apache Kafka</a:t>
            </a:r>
            <a:r>
              <a:rPr lang="en-US" sz="2000" dirty="0">
                <a:solidFill>
                  <a:srgbClr val="006FAC"/>
                </a:solidFill>
              </a:rPr>
              <a:t> (for real-time event streaming)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BC1468-5805-A976-47B6-EBA622C5DBA3}"/>
              </a:ext>
            </a:extLst>
          </p:cNvPr>
          <p:cNvSpPr txBox="1"/>
          <p:nvPr/>
        </p:nvSpPr>
        <p:spPr>
          <a:xfrm>
            <a:off x="328073" y="5169470"/>
            <a:ext cx="8740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/>
              <a:t>🔸 </a:t>
            </a:r>
            <a:r>
              <a:rPr lang="en-IN" sz="2400" dirty="0"/>
              <a:t> </a:t>
            </a:r>
            <a:r>
              <a:rPr lang="en-IN" sz="2400" b="1" dirty="0"/>
              <a:t>Job Recommendations</a:t>
            </a:r>
            <a:endParaRPr lang="en-US" sz="2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093203-3DDE-91CD-B7C0-5FB115CB5164}"/>
              </a:ext>
            </a:extLst>
          </p:cNvPr>
          <p:cNvSpPr txBox="1"/>
          <p:nvPr/>
        </p:nvSpPr>
        <p:spPr>
          <a:xfrm>
            <a:off x="1241488" y="5650735"/>
            <a:ext cx="7123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FAC"/>
                </a:solidFill>
              </a:rPr>
              <a:t>Your skills, experience, and behavior with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FB038B-FC81-8C90-FA23-6C7A0AA8F868}"/>
              </a:ext>
            </a:extLst>
          </p:cNvPr>
          <p:cNvSpPr txBox="1"/>
          <p:nvPr/>
        </p:nvSpPr>
        <p:spPr>
          <a:xfrm>
            <a:off x="1241488" y="6003190"/>
            <a:ext cx="7123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FAC"/>
                </a:solidFill>
              </a:rPr>
              <a:t>Job postings and recruiter preferences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649004-6C3D-D19C-CC42-AEA079DE7FA3}"/>
              </a:ext>
            </a:extLst>
          </p:cNvPr>
          <p:cNvSpPr txBox="1"/>
          <p:nvPr/>
        </p:nvSpPr>
        <p:spPr>
          <a:xfrm>
            <a:off x="433162" y="6551711"/>
            <a:ext cx="87405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/>
              <a:t>🔸 </a:t>
            </a:r>
            <a:r>
              <a:rPr lang="en-IN" sz="2400" dirty="0"/>
              <a:t> </a:t>
            </a:r>
            <a:r>
              <a:rPr lang="en-IN" sz="2400" b="1" dirty="0"/>
              <a:t>Tools Used</a:t>
            </a:r>
            <a:endParaRPr lang="en-US" sz="2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5EE845-8A93-BFF2-1784-B65B2FF732F9}"/>
              </a:ext>
            </a:extLst>
          </p:cNvPr>
          <p:cNvSpPr txBox="1"/>
          <p:nvPr/>
        </p:nvSpPr>
        <p:spPr>
          <a:xfrm>
            <a:off x="1241484" y="7036033"/>
            <a:ext cx="7827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6FAC"/>
                </a:solidFill>
              </a:rPr>
              <a:t>LinkedIn Economic Graph</a:t>
            </a:r>
            <a:r>
              <a:rPr lang="en-US" sz="2000" dirty="0">
                <a:solidFill>
                  <a:srgbClr val="006FAC"/>
                </a:solidFill>
              </a:rPr>
              <a:t> (a graph of people, jobs, skills, and companies)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72C673-C424-1DB1-7942-A241826E0A6A}"/>
              </a:ext>
            </a:extLst>
          </p:cNvPr>
          <p:cNvSpPr txBox="1"/>
          <p:nvPr/>
        </p:nvSpPr>
        <p:spPr>
          <a:xfrm>
            <a:off x="1241484" y="7367192"/>
            <a:ext cx="7827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6FAC"/>
                </a:solidFill>
              </a:rPr>
              <a:t>Graph neural networks (GNNs)</a:t>
            </a:r>
            <a:r>
              <a:rPr lang="en-US" sz="2000" dirty="0">
                <a:solidFill>
                  <a:srgbClr val="006FAC"/>
                </a:solidFill>
              </a:rPr>
              <a:t> for matching patterns in the graph</a:t>
            </a:r>
          </a:p>
        </p:txBody>
      </p:sp>
    </p:spTree>
    <p:extLst>
      <p:ext uri="{BB962C8B-B14F-4D97-AF65-F5344CB8AC3E}">
        <p14:creationId xmlns:p14="http://schemas.microsoft.com/office/powerpoint/2010/main" val="18015978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5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0C373-1672-C5F9-F542-013687036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5932AAE-7FE4-EB5D-A186-353953A8754E}"/>
              </a:ext>
            </a:extLst>
          </p:cNvPr>
          <p:cNvSpPr/>
          <p:nvPr/>
        </p:nvSpPr>
        <p:spPr>
          <a:xfrm>
            <a:off x="720685" y="363080"/>
            <a:ext cx="7023735" cy="64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050"/>
              </a:lnSpc>
            </a:pPr>
            <a:r>
              <a:rPr lang="en-IN" sz="4800" b="1" dirty="0">
                <a:solidFill>
                  <a:srgbClr val="006FAC"/>
                </a:solidFill>
              </a:rPr>
              <a:t>Security - </a:t>
            </a:r>
            <a:r>
              <a:rPr lang="en-IN" sz="4800" dirty="0"/>
              <a:t>What LinkedIn Uses</a:t>
            </a:r>
            <a:endParaRPr lang="en-US" sz="4800" b="1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469A9073-B574-1028-E64D-4B94B96F35E7}"/>
              </a:ext>
            </a:extLst>
          </p:cNvPr>
          <p:cNvSpPr/>
          <p:nvPr/>
        </p:nvSpPr>
        <p:spPr>
          <a:xfrm>
            <a:off x="892693" y="1538226"/>
            <a:ext cx="9580486" cy="1682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“LinkedIn secures login using traditional credentials plus modern methods like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</a:rPr>
              <a:t>OAuth2</a:t>
            </a:r>
            <a:r>
              <a:rPr lang="en-US" sz="2800" dirty="0"/>
              <a:t>,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</a:rPr>
              <a:t>2FA</a:t>
            </a:r>
            <a:r>
              <a:rPr lang="en-US" sz="2800" dirty="0"/>
              <a:t>,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</a:rPr>
              <a:t>passkeys,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</a:rPr>
              <a:t>and enterprise SSO.</a:t>
            </a:r>
            <a:r>
              <a:rPr lang="en-US" sz="28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The platform combines </a:t>
            </a:r>
            <a:r>
              <a:rPr lang="en-US" sz="3200" dirty="0">
                <a:solidFill>
                  <a:srgbClr val="C00000"/>
                </a:solidFill>
              </a:rPr>
              <a:t>transport security, session management</a:t>
            </a:r>
            <a:r>
              <a:rPr lang="en-US" sz="32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and anomaly detection to prevent unauthorized access while supporting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scalable API integration.</a:t>
            </a:r>
            <a:endParaRPr lang="en-US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9894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17134-A811-6C26-E1EB-34B53BFFF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B37F4FD-0838-1014-356A-D8D01890849A}"/>
              </a:ext>
            </a:extLst>
          </p:cNvPr>
          <p:cNvSpPr/>
          <p:nvPr/>
        </p:nvSpPr>
        <p:spPr>
          <a:xfrm>
            <a:off x="793790" y="47664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Overall</a:t>
            </a:r>
            <a:r>
              <a:rPr lang="en-US" sz="4450" b="1" dirty="0">
                <a:solidFill>
                  <a:srgbClr val="006FAC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View</a:t>
            </a:r>
            <a:endParaRPr lang="en-US" sz="4450" dirty="0">
              <a:solidFill>
                <a:srgbClr val="006FAC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2" name="Picture 21" descr="A timeline of a company&#10;&#10;AI-generated content may be incorrect.">
            <a:extLst>
              <a:ext uri="{FF2B5EF4-FFF2-40B4-BE49-F238E27FC236}">
                <a16:creationId xmlns:a16="http://schemas.microsoft.com/office/drawing/2014/main" id="{109F0717-D41B-AE23-9F66-01905027E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264" y="1185427"/>
            <a:ext cx="9736477" cy="639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8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FAC"/>
                </a:solidFill>
                <a:latin typeface="Arial" panose="020B0604020202020204" pitchFamily="34" charset="0"/>
                <a:ea typeface="Outfit Bold" pitchFamily="34" charset="-122"/>
                <a:cs typeface="Arial" panose="020B0604020202020204" pitchFamily="34" charset="0"/>
              </a:rPr>
              <a:t>Key Takeaways</a:t>
            </a:r>
            <a:endParaRPr lang="en-US" sz="4450" dirty="0">
              <a:solidFill>
                <a:srgbClr val="006F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57256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Outfit Bold" pitchFamily="34" charset="-120"/>
              </a:rPr>
              <a:t>Start Simple</a:t>
            </a:r>
            <a:endParaRPr lang="en-US" sz="2200" dirty="0">
              <a:solidFill>
                <a:srgbClr val="C0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35196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6FA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Monoliths work until scale demands change</a:t>
            </a:r>
            <a:endParaRPr lang="en-US" sz="1750" b="1" dirty="0">
              <a:solidFill>
                <a:srgbClr val="006FAC"/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5633" y="3396377"/>
            <a:ext cx="339328" cy="3393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Outfit Bold" pitchFamily="34" charset="-120"/>
              </a:rPr>
              <a:t>Evolve Gradually</a:t>
            </a:r>
            <a:endParaRPr lang="en-US" sz="2200" dirty="0">
              <a:solidFill>
                <a:srgbClr val="C0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8" name="Text 4"/>
          <p:cNvSpPr/>
          <p:nvPr/>
        </p:nvSpPr>
        <p:spPr>
          <a:xfrm>
            <a:off x="9937790" y="335196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6FA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SOA to microservices was a journey, not a switch</a:t>
            </a:r>
            <a:endParaRPr lang="en-US" sz="1750" b="1" dirty="0">
              <a:solidFill>
                <a:srgbClr val="006FAC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75201" y="3396377"/>
            <a:ext cx="339328" cy="3393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Outfit Bold" pitchFamily="34" charset="-120"/>
              </a:rPr>
              <a:t>Data is Core</a:t>
            </a:r>
            <a:endParaRPr lang="en-US" sz="2200" dirty="0">
              <a:solidFill>
                <a:srgbClr val="C0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2" name="Text 6"/>
          <p:cNvSpPr/>
          <p:nvPr/>
        </p:nvSpPr>
        <p:spPr>
          <a:xfrm>
            <a:off x="9937790" y="58045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6FA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Event-driven architecture enables real-time experiences</a:t>
            </a:r>
            <a:endParaRPr lang="en-US" sz="1750" b="1" dirty="0">
              <a:solidFill>
                <a:srgbClr val="006FAC"/>
              </a:solidFill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75201" y="5655945"/>
            <a:ext cx="339328" cy="33932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314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00000"/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Outfit Bold" pitchFamily="34" charset="-120"/>
              </a:rPr>
              <a:t>Build Custom Tools</a:t>
            </a:r>
            <a:endParaRPr lang="en-US" sz="2200" dirty="0">
              <a:solidFill>
                <a:srgbClr val="C00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93790" y="580453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6FA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Sometimes you need to create your own solutions</a:t>
            </a:r>
            <a:endParaRPr lang="en-US" sz="1750" b="1" dirty="0">
              <a:solidFill>
                <a:srgbClr val="006FAC"/>
              </a:solidFill>
            </a:endParaRPr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5633" y="5655945"/>
            <a:ext cx="339328" cy="339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8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D202D-2696-B605-BAF5-860816740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E4F59D2-523D-C4C7-1899-E905CEC34BB5}"/>
              </a:ext>
            </a:extLst>
          </p:cNvPr>
          <p:cNvSpPr/>
          <p:nvPr/>
        </p:nvSpPr>
        <p:spPr>
          <a:xfrm>
            <a:off x="4899446" y="3589195"/>
            <a:ext cx="483150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000" b="1" dirty="0">
                <a:solidFill>
                  <a:srgbClr val="C00000"/>
                </a:solidFill>
                <a:latin typeface="Lucida Handwriting" panose="03010101010101010101" pitchFamily="66" charset="0"/>
                <a:ea typeface="Outfit Bold" pitchFamily="34" charset="-122"/>
                <a:cs typeface="Outfit Bold" pitchFamily="34" charset="-120"/>
              </a:rPr>
              <a:t>Thank You</a:t>
            </a:r>
            <a:endParaRPr lang="en-US" sz="6000" dirty="0">
              <a:solidFill>
                <a:srgbClr val="C00000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5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643</Words>
  <Application>Microsoft Office PowerPoint</Application>
  <PresentationFormat>Custom</PresentationFormat>
  <Paragraphs>144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MS PGothic</vt:lpstr>
      <vt:lpstr>Wingdings</vt:lpstr>
      <vt:lpstr>Arial</vt:lpstr>
      <vt:lpstr>Aptos</vt:lpstr>
      <vt:lpstr>Raavi</vt:lpstr>
      <vt:lpstr>Bitter</vt:lpstr>
      <vt:lpstr>Outfit Bold</vt:lpstr>
      <vt:lpstr>Lucida Handwriting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Vineela Simhadri</dc:creator>
  <cp:lastModifiedBy>Vineela Simhadri</cp:lastModifiedBy>
  <cp:revision>6</cp:revision>
  <dcterms:created xsi:type="dcterms:W3CDTF">2025-11-02T13:11:38Z</dcterms:created>
  <dcterms:modified xsi:type="dcterms:W3CDTF">2025-11-03T07:57:11Z</dcterms:modified>
</cp:coreProperties>
</file>